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  <p:sldMasterId id="2147483674" r:id="rId3"/>
    <p:sldMasterId id="2147483682" r:id="rId4"/>
  </p:sldMasterIdLst>
  <p:notesMasterIdLst>
    <p:notesMasterId r:id="rId53"/>
  </p:notesMasterIdLst>
  <p:sldIdLst>
    <p:sldId id="256" r:id="rId5"/>
    <p:sldId id="2462" r:id="rId6"/>
    <p:sldId id="2514" r:id="rId7"/>
    <p:sldId id="2589" r:id="rId8"/>
    <p:sldId id="2590" r:id="rId9"/>
    <p:sldId id="2591" r:id="rId10"/>
    <p:sldId id="2593" r:id="rId11"/>
    <p:sldId id="2592" r:id="rId12"/>
    <p:sldId id="2594" r:id="rId13"/>
    <p:sldId id="2595" r:id="rId14"/>
    <p:sldId id="2596" r:id="rId15"/>
    <p:sldId id="2597" r:id="rId16"/>
    <p:sldId id="2598" r:id="rId17"/>
    <p:sldId id="2599" r:id="rId18"/>
    <p:sldId id="2600" r:id="rId19"/>
    <p:sldId id="2581" r:id="rId20"/>
    <p:sldId id="2602" r:id="rId21"/>
    <p:sldId id="2601" r:id="rId22"/>
    <p:sldId id="2501" r:id="rId23"/>
    <p:sldId id="2605" r:id="rId24"/>
    <p:sldId id="2934" r:id="rId25"/>
    <p:sldId id="2935" r:id="rId26"/>
    <p:sldId id="2933" r:id="rId27"/>
    <p:sldId id="2930" r:id="rId28"/>
    <p:sldId id="2582" r:id="rId29"/>
    <p:sldId id="2936" r:id="rId30"/>
    <p:sldId id="2937" r:id="rId31"/>
    <p:sldId id="2938" r:id="rId32"/>
    <p:sldId id="2942" r:id="rId33"/>
    <p:sldId id="2940" r:id="rId34"/>
    <p:sldId id="2943" r:id="rId35"/>
    <p:sldId id="2587" r:id="rId36"/>
    <p:sldId id="2588" r:id="rId37"/>
    <p:sldId id="2580" r:id="rId38"/>
    <p:sldId id="2520" r:id="rId39"/>
    <p:sldId id="2577" r:id="rId40"/>
    <p:sldId id="2578" r:id="rId41"/>
    <p:sldId id="2562" r:id="rId42"/>
    <p:sldId id="2419" r:id="rId43"/>
    <p:sldId id="2921" r:id="rId44"/>
    <p:sldId id="2923" r:id="rId45"/>
    <p:sldId id="2477" r:id="rId46"/>
    <p:sldId id="2924" r:id="rId47"/>
    <p:sldId id="2925" r:id="rId48"/>
    <p:sldId id="2926" r:id="rId49"/>
    <p:sldId id="2927" r:id="rId50"/>
    <p:sldId id="2928" r:id="rId51"/>
    <p:sldId id="292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9449"/>
    <a:srgbClr val="694DB7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96" d="100"/>
          <a:sy n="96" d="100"/>
        </p:scale>
        <p:origin x="75" y="3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97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5072E-162D-46ED-A5CB-0F20C9B31254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2DBAB-E6F2-40CE-A001-719C7DCF3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8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8832-86D4-4947-8176-9676E6075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9865E3-B08D-4732-A38B-3409D76F8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A9418-3CBF-4798-A546-24E43381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2EEC94F7-949D-476A-A216-B4C0495AF0A9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EEFF0-B2DE-45BE-8B10-34269A08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6295" y="6489700"/>
            <a:ext cx="5466303" cy="365125"/>
          </a:xfrm>
        </p:spPr>
        <p:txBody>
          <a:bodyPr/>
          <a:lstStyle>
            <a:lvl1pPr>
              <a:defRPr sz="1400" b="1"/>
            </a:lvl1pPr>
          </a:lstStyle>
          <a:p>
            <a:r>
              <a:rPr lang="en-US" dirty="0"/>
              <a:t>Gemini SES MDI SDPi+FHIR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6CA50-B382-4AF6-8AB1-692077630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473825"/>
            <a:ext cx="742950" cy="365125"/>
          </a:xfrm>
        </p:spPr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B8D614-3C4D-4A4B-A272-824F496CAD9E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886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755374" y="3807285"/>
            <a:ext cx="9226825" cy="130801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  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9" y="0"/>
            <a:ext cx="12245439" cy="4471294"/>
          </a:xfrm>
          <a:prstGeom prst="rect">
            <a:avLst/>
          </a:prstGeom>
        </p:spPr>
      </p:pic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4A6F1623-A12B-9B4F-85B0-75A44744138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209800" y="5036043"/>
            <a:ext cx="1706217" cy="85786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Speaker 01</a:t>
            </a:r>
          </a:p>
          <a:p>
            <a:pPr lvl="0"/>
            <a:endParaRPr lang="it-IT" dirty="0"/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F0018C3D-0EFC-EC48-A4B1-4F9D0C21448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73687" y="5036043"/>
            <a:ext cx="1706217" cy="85786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Speaker 02</a:t>
            </a:r>
          </a:p>
          <a:p>
            <a:pPr lvl="0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0AE3A33E-F05F-3E4A-9393-648C03FFD31D}"/>
              </a:ext>
            </a:extLst>
          </p:cNvPr>
          <p:cNvSpPr>
            <a:spLocks noGrp="1" noChangeAspect="1"/>
          </p:cNvSpPr>
          <p:nvPr>
            <p:ph sz="half" idx="16" hasCustomPrompt="1"/>
          </p:nvPr>
        </p:nvSpPr>
        <p:spPr>
          <a:xfrm>
            <a:off x="698707" y="4855641"/>
            <a:ext cx="1440000" cy="144009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24B06B92-DFB6-574F-8016-A94DD78270D4}"/>
              </a:ext>
            </a:extLst>
          </p:cNvPr>
          <p:cNvSpPr>
            <a:spLocks noGrp="1" noChangeAspect="1"/>
          </p:cNvSpPr>
          <p:nvPr>
            <p:ph sz="half" idx="17" hasCustomPrompt="1"/>
          </p:nvPr>
        </p:nvSpPr>
        <p:spPr>
          <a:xfrm>
            <a:off x="4969493" y="4855641"/>
            <a:ext cx="1440000" cy="144009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  <p:sp>
        <p:nvSpPr>
          <p:cNvPr id="13" name="Segnaposto data 3">
            <a:extLst>
              <a:ext uri="{FF2B5EF4-FFF2-40B4-BE49-F238E27FC236}">
                <a16:creationId xmlns:a16="http://schemas.microsoft.com/office/drawing/2014/main" id="{4029ACB1-4173-4467-A05C-BC5D858B7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299831D2-941B-4949-94AD-73C45D7ED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500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755374" y="3807285"/>
            <a:ext cx="9226825" cy="130801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  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9" y="0"/>
            <a:ext cx="12245439" cy="4471294"/>
          </a:xfrm>
          <a:prstGeom prst="rect">
            <a:avLst/>
          </a:prstGeom>
        </p:spPr>
      </p:pic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4A6F1623-A12B-9B4F-85B0-75A44744138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209800" y="5036043"/>
            <a:ext cx="1706217" cy="85786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Speaker 01</a:t>
            </a:r>
          </a:p>
          <a:p>
            <a:pPr lvl="0"/>
            <a:endParaRPr lang="it-IT" dirty="0"/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F0018C3D-0EFC-EC48-A4B1-4F9D0C21448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0" y="5036043"/>
            <a:ext cx="1706217" cy="85786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Speaker 02</a:t>
            </a:r>
          </a:p>
          <a:p>
            <a:pPr lvl="0"/>
            <a:endParaRPr lang="it-IT" dirty="0"/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ACA35C0F-86EB-C04C-AD23-DB2B9A835BF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862931" y="5036043"/>
            <a:ext cx="1706217" cy="85786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Speaker 03</a:t>
            </a:r>
          </a:p>
          <a:p>
            <a:pPr lvl="0"/>
            <a:endParaRPr lang="it-IT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8CB3CC1B-9CD7-724A-97AC-3DF51684C5AD}"/>
              </a:ext>
            </a:extLst>
          </p:cNvPr>
          <p:cNvSpPr>
            <a:spLocks noGrp="1" noChangeAspect="1"/>
          </p:cNvSpPr>
          <p:nvPr>
            <p:ph sz="half" idx="18" hasCustomPrompt="1"/>
          </p:nvPr>
        </p:nvSpPr>
        <p:spPr>
          <a:xfrm>
            <a:off x="698707" y="4855641"/>
            <a:ext cx="1440000" cy="144009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45FCD911-50CE-2C4F-91F6-01ECD45B71EE}"/>
              </a:ext>
            </a:extLst>
          </p:cNvPr>
          <p:cNvSpPr>
            <a:spLocks noGrp="1" noChangeAspect="1"/>
          </p:cNvSpPr>
          <p:nvPr>
            <p:ph sz="half" idx="19" hasCustomPrompt="1"/>
          </p:nvPr>
        </p:nvSpPr>
        <p:spPr>
          <a:xfrm>
            <a:off x="4553985" y="4855641"/>
            <a:ext cx="1440000" cy="144009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962D13FC-19E2-FE49-9A74-F30CED7B904D}"/>
              </a:ext>
            </a:extLst>
          </p:cNvPr>
          <p:cNvSpPr>
            <a:spLocks noGrp="1" noChangeAspect="1"/>
          </p:cNvSpPr>
          <p:nvPr>
            <p:ph sz="half" idx="20" hasCustomPrompt="1"/>
          </p:nvPr>
        </p:nvSpPr>
        <p:spPr>
          <a:xfrm>
            <a:off x="8329920" y="4855641"/>
            <a:ext cx="1440000" cy="144009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  <p:sp>
        <p:nvSpPr>
          <p:cNvPr id="13" name="Segnaposto data 3">
            <a:extLst>
              <a:ext uri="{FF2B5EF4-FFF2-40B4-BE49-F238E27FC236}">
                <a16:creationId xmlns:a16="http://schemas.microsoft.com/office/drawing/2014/main" id="{637DA530-B6D9-4EC2-82D7-781AC69E5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4AA3237A-FEFA-4124-8E50-E135386BA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9153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lo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 userDrawn="1"/>
        </p:nvSpPr>
        <p:spPr>
          <a:xfrm>
            <a:off x="0" y="1178287"/>
            <a:ext cx="6118502" cy="5679713"/>
          </a:xfrm>
          <a:prstGeom prst="rect">
            <a:avLst/>
          </a:prstGeom>
          <a:solidFill>
            <a:srgbClr val="2E135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47" y="0"/>
            <a:ext cx="12224147" cy="1368532"/>
          </a:xfrm>
          <a:prstGeom prst="rect">
            <a:avLst/>
          </a:prstGeom>
        </p:spPr>
      </p:pic>
      <p:sp>
        <p:nvSpPr>
          <p:cNvPr id="24" name="Segnaposto contenuto 2"/>
          <p:cNvSpPr>
            <a:spLocks noGrp="1"/>
          </p:cNvSpPr>
          <p:nvPr>
            <p:ph sz="half" idx="1"/>
          </p:nvPr>
        </p:nvSpPr>
        <p:spPr>
          <a:xfrm>
            <a:off x="371795" y="1665186"/>
            <a:ext cx="5181600" cy="4351338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25" name="Segnaposto contenuto 3"/>
          <p:cNvSpPr>
            <a:spLocks noGrp="1"/>
          </p:cNvSpPr>
          <p:nvPr>
            <p:ph sz="half" idx="2"/>
          </p:nvPr>
        </p:nvSpPr>
        <p:spPr>
          <a:xfrm>
            <a:off x="6658550" y="1665186"/>
            <a:ext cx="5013858" cy="4351338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400" b="0" i="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sz="1400" b="0" i="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sz="1400" b="0" i="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400" b="0" i="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rgbClr val="F25A2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E3DF0A-EB2B-4A4E-AE2D-368E94445601}" type="datetime1">
              <a:rPr lang="it-IT" smtClean="0"/>
              <a:t>15/02/2022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rgbClr val="F25A2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rgbClr val="F25A2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AA82E2F8-4211-F449-BCC3-BD0B53A89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216798"/>
            <a:ext cx="7772400" cy="81316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</p:spTree>
    <p:extLst>
      <p:ext uri="{BB962C8B-B14F-4D97-AF65-F5344CB8AC3E}">
        <p14:creationId xmlns:p14="http://schemas.microsoft.com/office/powerpoint/2010/main" val="384887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47" y="0"/>
            <a:ext cx="12224147" cy="1368532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A2F753AC-2AC7-EC48-A4DE-37EAA81F7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216798"/>
            <a:ext cx="7772400" cy="81316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C3F95D26-9BA9-4D38-96D6-4669CBA79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9" name="Segnaposto piè di pagina 4">
            <a:extLst>
              <a:ext uri="{FF2B5EF4-FFF2-40B4-BE49-F238E27FC236}">
                <a16:creationId xmlns:a16="http://schemas.microsoft.com/office/drawing/2014/main" id="{DB95CE62-0F1D-4769-A335-FDA69511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48F4107B-9C54-4035-BFAC-8F1D40946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629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22126" y="1686771"/>
            <a:ext cx="10515600" cy="4413319"/>
          </a:xfrm>
        </p:spPr>
        <p:txBody>
          <a:bodyPr/>
          <a:lstStyle>
            <a:lvl1pPr marL="0" indent="0">
              <a:buNone/>
              <a:defRPr b="0" i="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b="0" i="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b="0" i="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b="0" i="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b="0" i="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47" y="0"/>
            <a:ext cx="12224147" cy="1368532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1F69D131-9A37-C341-A847-204FF72F2C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1400" y="216798"/>
            <a:ext cx="7772400" cy="8131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9" name="Segnaposto data 3">
            <a:extLst>
              <a:ext uri="{FF2B5EF4-FFF2-40B4-BE49-F238E27FC236}">
                <a16:creationId xmlns:a16="http://schemas.microsoft.com/office/drawing/2014/main" id="{526CFC70-9772-4C20-A0A8-1FC3EF4666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14" name="Segnaposto piè di pagina 4">
            <a:extLst>
              <a:ext uri="{FF2B5EF4-FFF2-40B4-BE49-F238E27FC236}">
                <a16:creationId xmlns:a16="http://schemas.microsoft.com/office/drawing/2014/main" id="{8D4CAB70-851A-4BD4-96AC-07AB399B5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B16797B8-9892-4AAF-AD29-45933B677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051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8382A6F0-D4DF-4FEA-9FB2-7ACB1F92B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49E0DB3-16AB-4726-A608-7DF58514A1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9553908C-0006-4830-811C-12027C62B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6736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87542CFC-3CEB-45A4-868D-FF2CEA08B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751BA904-92A9-43C2-9944-E122F090A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B3175E5F-B92C-48B7-8E28-AD22E266A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7524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1" y="1885261"/>
            <a:ext cx="1726096" cy="1325564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32DA5566-0215-45C6-817B-5C5E7AC430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9" name="Segnaposto piè di pagina 4">
            <a:extLst>
              <a:ext uri="{FF2B5EF4-FFF2-40B4-BE49-F238E27FC236}">
                <a16:creationId xmlns:a16="http://schemas.microsoft.com/office/drawing/2014/main" id="{4EF9E2AA-CCBE-4A04-8333-3CDA4126D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8F277D50-14F7-48EC-9B15-16E8C9DC4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3827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0" name="Segnaposto data 3">
            <a:extLst>
              <a:ext uri="{FF2B5EF4-FFF2-40B4-BE49-F238E27FC236}">
                <a16:creationId xmlns:a16="http://schemas.microsoft.com/office/drawing/2014/main" id="{99C7EF5A-1156-4F84-9074-89C5ED71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11" name="Segnaposto piè di pagina 4">
            <a:extLst>
              <a:ext uri="{FF2B5EF4-FFF2-40B4-BE49-F238E27FC236}">
                <a16:creationId xmlns:a16="http://schemas.microsoft.com/office/drawing/2014/main" id="{FCD579AB-CECB-459C-9225-10D501805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02E22BE6-7DFC-4963-867B-B5CBEC204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7476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6EBB4FE6-0F77-4761-9F9D-BDC167D3D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862AE3D8-7FA5-4A4B-B258-128589DF3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C866514C-9318-4D7D-BFA2-A378D0B6B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700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AB55-26D0-4B7B-A874-92F7DE2E7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0515600" cy="80645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87585-9381-4D7F-A416-19E21B41D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144F-2655-4F97-A8F9-26E3CD6CD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9700"/>
            <a:ext cx="12191999" cy="365125"/>
          </a:xfrm>
        </p:spPr>
        <p:txBody>
          <a:bodyPr/>
          <a:lstStyle>
            <a:lvl1pPr>
              <a:defRPr sz="14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Gemini SES MDI SDPi+FHIR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99EC5-F4DE-431B-B01F-AE3FF2F2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9474" y="6489700"/>
            <a:ext cx="1152525" cy="365125"/>
          </a:xfrm>
        </p:spPr>
        <p:txBody>
          <a:bodyPr/>
          <a:lstStyle>
            <a:lvl1pPr>
              <a:defRPr sz="1400">
                <a:solidFill>
                  <a:srgbClr val="002060"/>
                </a:solidFill>
              </a:defRPr>
            </a:lvl1pPr>
          </a:lstStyle>
          <a:p>
            <a:fld id="{4B2B13E8-E2F1-42A7-A4D7-4750DA1EC71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57021D-A398-4F40-8099-3EB3AA14C4EC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896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3">
            <a:extLst>
              <a:ext uri="{FF2B5EF4-FFF2-40B4-BE49-F238E27FC236}">
                <a16:creationId xmlns:a16="http://schemas.microsoft.com/office/drawing/2014/main" id="{CC616A5B-7089-4488-AA5D-DE575B89A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F7963FD-D191-4067-A111-D126C324D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FCF63823-10AE-4B5A-BEF7-BF813E6B9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77288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8D8A19A4-4A5B-457E-B9AA-A153BEE3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9" name="Segnaposto piè di pagina 4">
            <a:extLst>
              <a:ext uri="{FF2B5EF4-FFF2-40B4-BE49-F238E27FC236}">
                <a16:creationId xmlns:a16="http://schemas.microsoft.com/office/drawing/2014/main" id="{B3DA6EFB-794F-41AF-81FA-74C11D3048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30D430FE-34FE-476E-ADE0-331327131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22022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7DB455DF-AB4E-4CEC-ABF2-2DCC601E04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9" name="Segnaposto piè di pagina 4">
            <a:extLst>
              <a:ext uri="{FF2B5EF4-FFF2-40B4-BE49-F238E27FC236}">
                <a16:creationId xmlns:a16="http://schemas.microsoft.com/office/drawing/2014/main" id="{EE1B2D20-26B1-4D9E-908D-7B98E5F61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021D90D7-2E91-4FC5-9900-7B77C33CD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9278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B1F0C2C2-5951-4579-9C17-6127F59948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1926325C-46F4-44B4-8FA8-9090B449F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694A7A1A-EB5B-4E4D-A660-936F99E51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83350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3B54AD7A-4212-4D7B-9842-699FBE521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1D38D17A-AA28-457D-B45D-2FB7C0790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679DBC5D-C5FF-4413-8D73-C4B32F88B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1265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8832-86D4-4947-8176-9676E6075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9865E3-B08D-4732-A38B-3409D76F8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EEFF0-B2DE-45BE-8B10-34269A08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6295" y="6489700"/>
            <a:ext cx="5466303" cy="365125"/>
          </a:xfrm>
        </p:spPr>
        <p:txBody>
          <a:bodyPr/>
          <a:lstStyle>
            <a:lvl1pPr>
              <a:defRPr sz="1400" b="1"/>
            </a:lvl1pPr>
          </a:lstStyle>
          <a:p>
            <a:r>
              <a:rPr lang="en-US" dirty="0"/>
              <a:t>Gemini SES MDI – IHE Catalyst Study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6CA50-B382-4AF6-8AB1-692077630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473825"/>
            <a:ext cx="742950" cy="365125"/>
          </a:xfrm>
        </p:spPr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B8D614-3C4D-4A4B-A272-824F496CAD9E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https://ornet.org/wp-content/uploads/2019/04/Logo_gro%C3%9F.jpg">
            <a:extLst>
              <a:ext uri="{FF2B5EF4-FFF2-40B4-BE49-F238E27FC236}">
                <a16:creationId xmlns:a16="http://schemas.microsoft.com/office/drawing/2014/main" id="{0544C7A8-E378-45A0-B422-16732FE4C9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8" y="6479953"/>
            <a:ext cx="1589323" cy="3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17C7DA81-30C4-48E4-86FE-3445CEB38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5644"/>
          <a:stretch/>
        </p:blipFill>
        <p:spPr>
          <a:xfrm>
            <a:off x="1771650" y="6517051"/>
            <a:ext cx="576265" cy="31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675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AB55-26D0-4B7B-A874-92F7DE2E7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0515600" cy="80645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87585-9381-4D7F-A416-19E21B41D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144F-2655-4F97-A8F9-26E3CD6CD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9700"/>
            <a:ext cx="12191999" cy="365125"/>
          </a:xfrm>
        </p:spPr>
        <p:txBody>
          <a:bodyPr/>
          <a:lstStyle>
            <a:lvl1pPr>
              <a:defRPr sz="14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Gemini SES MDI – IHE Catalyst Study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99EC5-F4DE-431B-B01F-AE3FF2F2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9474" y="6489700"/>
            <a:ext cx="1152525" cy="365125"/>
          </a:xfrm>
        </p:spPr>
        <p:txBody>
          <a:bodyPr/>
          <a:lstStyle>
            <a:lvl1pPr>
              <a:defRPr sz="1400">
                <a:solidFill>
                  <a:srgbClr val="002060"/>
                </a:solidFill>
              </a:defRPr>
            </a:lvl1pPr>
          </a:lstStyle>
          <a:p>
            <a:fld id="{4B2B13E8-E2F1-42A7-A4D7-4750DA1EC71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57021D-A398-4F40-8099-3EB3AA14C4EC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https://ornet.org/wp-content/uploads/2019/04/Logo_gro%C3%9F.jpg">
            <a:extLst>
              <a:ext uri="{FF2B5EF4-FFF2-40B4-BE49-F238E27FC236}">
                <a16:creationId xmlns:a16="http://schemas.microsoft.com/office/drawing/2014/main" id="{589B65E5-9271-42C6-8F6B-2AECE06FB0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8" y="6479953"/>
            <a:ext cx="1589323" cy="3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FB9514-12F8-4AA3-B80A-72681B6DAF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5644"/>
          <a:stretch/>
        </p:blipFill>
        <p:spPr>
          <a:xfrm>
            <a:off x="1771650" y="6517051"/>
            <a:ext cx="576265" cy="31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524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9B27-28FD-453E-A773-9C10682FE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62379-3603-4E5F-AE5C-1D826787F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06C67-9C62-414A-9087-770C753D2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7C7B-DB6C-4979-B431-8A70B6AA02C0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CE0E8-356B-46B5-BC36-A6AF2F8B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 MDI – IHE Catalyst Study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9F6F2-910F-4EDC-8B76-5C896DF2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34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9105-658A-4D81-A1BF-3E9CBEAB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63D6-0186-4A59-9AB3-265381E8B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8C52C-C176-46A7-A19F-DE6D3D98B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812F2-D2DF-466A-9C9C-E552B94AD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B30D-439E-4AB2-AA68-B23618995FD5}" type="datetime1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36F0C-700A-486E-A5E1-078D87269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 MDI – IHE Catalyst Study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6BDDF-C3B6-469E-8861-3B31FCD1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292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72E5-AF6C-4DC0-8911-5A723BB5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6AE85-BA2E-4F40-9A21-95E1F9559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8AABE-0F1C-4BD7-AB7C-3640E41F2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C055A-EB08-460B-8C1F-51C3147A7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F58FB-6FB1-4CE8-B50A-F6B00121DF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DA8226-2A81-4396-824D-9A731A9D4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80575-BBBA-48FF-AA29-1886450D5040}" type="datetime1">
              <a:rPr lang="en-US" smtClean="0"/>
              <a:t>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135D8-2EEB-4873-BD75-C21F7E07E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 MDI – IHE Catalyst Study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75BB0B-FF0F-4B8C-836E-086D1DB3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67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9B27-28FD-453E-A773-9C10682FE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62379-3603-4E5F-AE5C-1D826787F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06C67-9C62-414A-9087-770C753D2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7C7B-DB6C-4979-B431-8A70B6AA02C0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CE0E8-356B-46B5-BC36-A6AF2F8B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9F6F2-910F-4EDC-8B76-5C896DF2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26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8A77-C05E-4F82-9883-D5498B86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4A6B1-3E0F-42D3-835E-3478029A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974"/>
            <a:ext cx="4114800" cy="365125"/>
          </a:xfrm>
        </p:spPr>
        <p:txBody>
          <a:bodyPr/>
          <a:lstStyle/>
          <a:p>
            <a:r>
              <a:rPr lang="en-US" dirty="0"/>
              <a:t>Gemini SES MDI – IHE Catalyst Study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6807D-4067-49EC-9ED7-C63745C9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6974"/>
            <a:ext cx="2743200" cy="365125"/>
          </a:xfrm>
        </p:spPr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6173A8-E1E4-4CB0-9A52-143E254E83C7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https://ornet.org/wp-content/uploads/2019/04/Logo_gro%C3%9F.jpg">
            <a:extLst>
              <a:ext uri="{FF2B5EF4-FFF2-40B4-BE49-F238E27FC236}">
                <a16:creationId xmlns:a16="http://schemas.microsoft.com/office/drawing/2014/main" id="{60B003E8-F7DD-4FCE-926F-19B85FECF0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8" y="6479953"/>
            <a:ext cx="1589323" cy="3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0CAC059-D6E7-4561-BF42-2637C30913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5644"/>
          <a:stretch/>
        </p:blipFill>
        <p:spPr>
          <a:xfrm>
            <a:off x="1771650" y="6517051"/>
            <a:ext cx="576265" cy="31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219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60DD6-28DF-4B1E-9339-63E2AE693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 MDI – IHE Catalyst Study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AF79F-8611-4D62-949D-C3FADF5D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https://ornet.org/wp-content/uploads/2019/04/Logo_gro%C3%9F.jpg">
            <a:extLst>
              <a:ext uri="{FF2B5EF4-FFF2-40B4-BE49-F238E27FC236}">
                <a16:creationId xmlns:a16="http://schemas.microsoft.com/office/drawing/2014/main" id="{132A0358-C4E6-4142-B514-CBFCDEEB11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8" y="6479953"/>
            <a:ext cx="1589323" cy="3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D3FC3A5-B341-4FA2-84BB-DA17657977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5644"/>
          <a:stretch/>
        </p:blipFill>
        <p:spPr>
          <a:xfrm>
            <a:off x="1771650" y="6517051"/>
            <a:ext cx="576265" cy="31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811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8832-86D4-4947-8176-9676E6075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9865E3-B08D-4732-A38B-3409D76F8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A9418-3CBF-4798-A546-24E43381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2EEC94F7-949D-476A-A216-B4C0495AF0A9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EEFF0-B2DE-45BE-8B10-34269A08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6295" y="6489700"/>
            <a:ext cx="5466303" cy="365125"/>
          </a:xfrm>
        </p:spPr>
        <p:txBody>
          <a:bodyPr/>
          <a:lstStyle>
            <a:lvl1pPr>
              <a:defRPr sz="1400" b="1"/>
            </a:lvl1pPr>
          </a:lstStyle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6CA50-B382-4AF6-8AB1-692077630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473825"/>
            <a:ext cx="742950" cy="365125"/>
          </a:xfrm>
        </p:spPr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B8D614-3C4D-4A4B-A272-824F496CAD9E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7770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AB55-26D0-4B7B-A874-92F7DE2E7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0515600" cy="80645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87585-9381-4D7F-A416-19E21B41D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144F-2655-4F97-A8F9-26E3CD6CD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9700"/>
            <a:ext cx="4114800" cy="365125"/>
          </a:xfrm>
        </p:spPr>
        <p:txBody>
          <a:bodyPr/>
          <a:lstStyle>
            <a:lvl1pPr>
              <a:defRPr sz="14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99EC5-F4DE-431B-B01F-AE3FF2F2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9474" y="6489700"/>
            <a:ext cx="1152525" cy="365125"/>
          </a:xfrm>
        </p:spPr>
        <p:txBody>
          <a:bodyPr/>
          <a:lstStyle>
            <a:lvl1pPr>
              <a:defRPr sz="1400">
                <a:solidFill>
                  <a:srgbClr val="002060"/>
                </a:solidFill>
              </a:defRPr>
            </a:lvl1pPr>
          </a:lstStyle>
          <a:p>
            <a:fld id="{4B2B13E8-E2F1-42A7-A4D7-4750DA1EC71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57021D-A398-4F40-8099-3EB3AA14C4EC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4872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9B27-28FD-453E-A773-9C10682FE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62379-3603-4E5F-AE5C-1D826787F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06C67-9C62-414A-9087-770C753D2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7C7B-DB6C-4979-B431-8A70B6AA02C0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CE0E8-356B-46B5-BC36-A6AF2F8B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9F6F2-910F-4EDC-8B76-5C896DF2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235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9105-658A-4D81-A1BF-3E9CBEAB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63D6-0186-4A59-9AB3-265381E8B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8C52C-C176-46A7-A19F-DE6D3D98B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812F2-D2DF-466A-9C9C-E552B94AD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B30D-439E-4AB2-AA68-B23618995FD5}" type="datetime1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36F0C-700A-486E-A5E1-078D87269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6BDDF-C3B6-469E-8861-3B31FCD1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727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72E5-AF6C-4DC0-8911-5A723BB5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6AE85-BA2E-4F40-9A21-95E1F9559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8AABE-0F1C-4BD7-AB7C-3640E41F2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C055A-EB08-460B-8C1F-51C3147A7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F58FB-6FB1-4CE8-B50A-F6B00121DF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DA8226-2A81-4396-824D-9A731A9D4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80575-BBBA-48FF-AA29-1886450D5040}" type="datetime1">
              <a:rPr lang="en-US" smtClean="0"/>
              <a:t>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135D8-2EEB-4873-BD75-C21F7E07E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75BB0B-FF0F-4B8C-836E-086D1DB3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88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8A77-C05E-4F82-9883-D5498B86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77F331-9EBC-4DA5-9FCF-65CC9DE3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74"/>
            <a:ext cx="2743200" cy="365125"/>
          </a:xfrm>
        </p:spPr>
        <p:txBody>
          <a:bodyPr/>
          <a:lstStyle/>
          <a:p>
            <a:fld id="{BC5FA200-2376-48FE-AF10-E289A555E233}" type="datetime1">
              <a:rPr lang="en-US" smtClean="0"/>
              <a:t>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4A6B1-3E0F-42D3-835E-3478029A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974"/>
            <a:ext cx="4114800" cy="365125"/>
          </a:xfrm>
        </p:spPr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6807D-4067-49EC-9ED7-C63745C9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6974"/>
            <a:ext cx="2743200" cy="365125"/>
          </a:xfrm>
        </p:spPr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6173A8-E1E4-4CB0-9A52-143E254E83C7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489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191F3-7974-4507-85DC-0AD15A0E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3C7E2-5F5A-44A4-9515-26CB28336B65}" type="datetime1">
              <a:rPr lang="en-US" smtClean="0"/>
              <a:t>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60DD6-28DF-4B1E-9339-63E2AE693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AF79F-8611-4D62-949D-C3FADF5D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56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9105-658A-4D81-A1BF-3E9CBEAB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63D6-0186-4A59-9AB3-265381E8B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8C52C-C176-46A7-A19F-DE6D3D98B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812F2-D2DF-466A-9C9C-E552B94AD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B30D-439E-4AB2-AA68-B23618995FD5}" type="datetime1">
              <a:rPr lang="en-US" smtClean="0"/>
              <a:t>2/15/2022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6BDDF-C3B6-469E-8861-3B31FCD1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DDF076B-0598-4AD3-8494-AB00E7228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</p:spTree>
    <p:extLst>
      <p:ext uri="{BB962C8B-B14F-4D97-AF65-F5344CB8AC3E}">
        <p14:creationId xmlns:p14="http://schemas.microsoft.com/office/powerpoint/2010/main" val="1119038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72E5-AF6C-4DC0-8911-5A723BB5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6AE85-BA2E-4F40-9A21-95E1F9559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8AABE-0F1C-4BD7-AB7C-3640E41F2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C055A-EB08-460B-8C1F-51C3147A7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F58FB-6FB1-4CE8-B50A-F6B00121DF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DA8226-2A81-4396-824D-9A731A9D4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80575-BBBA-48FF-AA29-1886450D5040}" type="datetime1">
              <a:rPr lang="en-US" smtClean="0"/>
              <a:t>2/15/2022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75BB0B-FF0F-4B8C-836E-086D1DB3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9AB1E71-A5CA-45B3-8FB4-5082FBA6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</p:spTree>
    <p:extLst>
      <p:ext uri="{BB962C8B-B14F-4D97-AF65-F5344CB8AC3E}">
        <p14:creationId xmlns:p14="http://schemas.microsoft.com/office/powerpoint/2010/main" val="42541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8A77-C05E-4F82-9883-D5498B86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77F331-9EBC-4DA5-9FCF-65CC9DE3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74"/>
            <a:ext cx="2743200" cy="365125"/>
          </a:xfrm>
        </p:spPr>
        <p:txBody>
          <a:bodyPr/>
          <a:lstStyle/>
          <a:p>
            <a:fld id="{BC5FA200-2376-48FE-AF10-E289A555E233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6807D-4067-49EC-9ED7-C63745C9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6974"/>
            <a:ext cx="2743200" cy="365125"/>
          </a:xfrm>
        </p:spPr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6173A8-E1E4-4CB0-9A52-143E254E83C7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2855EC3-8247-43A9-AEB1-7840A4A6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89700"/>
            <a:ext cx="5029200" cy="365125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</p:spTree>
    <p:extLst>
      <p:ext uri="{BB962C8B-B14F-4D97-AF65-F5344CB8AC3E}">
        <p14:creationId xmlns:p14="http://schemas.microsoft.com/office/powerpoint/2010/main" val="324756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191F3-7974-4507-85DC-0AD15A0E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3C7E2-5F5A-44A4-9515-26CB28336B65}" type="datetime1">
              <a:rPr lang="en-US" smtClean="0"/>
              <a:t>2/15/2022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AF79F-8611-4D62-949D-C3FADF5D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8B704-C3F2-4ABA-AF5A-CA4814815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</p:spTree>
    <p:extLst>
      <p:ext uri="{BB962C8B-B14F-4D97-AF65-F5344CB8AC3E}">
        <p14:creationId xmlns:p14="http://schemas.microsoft.com/office/powerpoint/2010/main" val="210849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838200" y="4215211"/>
            <a:ext cx="9144000" cy="130801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  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9" y="0"/>
            <a:ext cx="12245439" cy="4471294"/>
          </a:xfrm>
          <a:prstGeom prst="rect">
            <a:avLst/>
          </a:prstGeom>
        </p:spPr>
      </p:pic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4A6F1623-A12B-9B4F-85B0-75A44744138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31850" y="5523221"/>
            <a:ext cx="10515600" cy="56642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4E37EBE1-E6E9-46D4-8F8C-AF6C3F595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964DD977-55E7-4A63-A1F4-9859F7948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946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2385390" y="4215211"/>
            <a:ext cx="7596809" cy="130801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  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9" y="0"/>
            <a:ext cx="12245439" cy="4471294"/>
          </a:xfrm>
          <a:prstGeom prst="rect">
            <a:avLst/>
          </a:prstGeom>
        </p:spPr>
      </p:pic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4A6F1623-A12B-9B4F-85B0-75A44744138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2385390" y="5523221"/>
            <a:ext cx="8962060" cy="56642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C4E18197-FBE0-D84B-A778-693176529A15}"/>
              </a:ext>
            </a:extLst>
          </p:cNvPr>
          <p:cNvSpPr>
            <a:spLocks noGrp="1" noChangeAspect="1"/>
          </p:cNvSpPr>
          <p:nvPr>
            <p:ph sz="half" idx="13" hasCustomPrompt="1"/>
          </p:nvPr>
        </p:nvSpPr>
        <p:spPr>
          <a:xfrm>
            <a:off x="450710" y="4234654"/>
            <a:ext cx="1778400" cy="177852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  <p:sp>
        <p:nvSpPr>
          <p:cNvPr id="10" name="Segnaposto data 3">
            <a:extLst>
              <a:ext uri="{FF2B5EF4-FFF2-40B4-BE49-F238E27FC236}">
                <a16:creationId xmlns:a16="http://schemas.microsoft.com/office/drawing/2014/main" id="{EE67089D-15CB-4465-B712-A9142AFE8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D9FEA722-5332-4BCE-8620-61CF31BA3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284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353381-62E1-4F6B-9985-142C8B59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BEF89-C9CE-457B-B340-403D63CC7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5FEBF-27C7-4DCF-99DB-0588095513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66822-F1C2-4EED-8632-36F6A3080457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DBAAA-1CA8-4777-9CB8-53C88F1EC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SES SDC-SDPi Device Interoperability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60CA7-BF79-4458-A0AC-A964A3847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16/06/2021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E1353"/>
                </a:solidFill>
              </a:defRPr>
            </a:lvl1pPr>
          </a:lstStyle>
          <a:p>
            <a:r>
              <a:rPr lang="it-IT"/>
              <a:t>IHE/IHE Catalyst for «Regulatory Sumission Ready» CA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E1353"/>
                </a:solidFill>
              </a:defRPr>
            </a:lvl1pPr>
          </a:lstStyle>
          <a:p>
            <a:fld id="{113F34A8-39CE-0B4D-AFC2-762683EF1A5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213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353381-62E1-4F6B-9985-142C8B59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BEF89-C9CE-457B-B340-403D63CC7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5FEBF-27C7-4DCF-99DB-0588095513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66822-F1C2-4EED-8632-36F6A3080457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DBAAA-1CA8-4777-9CB8-53C88F1EC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SES SDC-SDPi Device Interoperability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60CA7-BF79-4458-A0AC-A964A3847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2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353381-62E1-4F6B-9985-142C8B59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BEF89-C9CE-457B-B340-403D63CC7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5FEBF-27C7-4DCF-99DB-0588095513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66822-F1C2-4EED-8632-36F6A3080457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DBAAA-1CA8-4777-9CB8-53C88F1EC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SES SDC-SDPi Device Interoperability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60CA7-BF79-4458-A0AC-A964A3847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jpe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jp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hl7.org/pages/viewpage.action?pageId=81007454#PathwaytoanEcosystemofPlugandTrustProducts-PathwayGuidance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HE/sdpi-fhir/tree/master/SDPi%20%20Supplement/SDPi%20Rev%201.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HE/sdpi-fhi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hl7.org/pages/viewpage.action?pageId=81007454#PathwaytoanEcosystemofPlugandTrustProducts-ReferenceMaterial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nfluence.hl7.org/pages/viewpage.action?pageId=81007454#PathwaytoanEcosystemofPlugandTrustProducts-ReferenceMaterials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jpeg"/><Relationship Id="rId9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onfluence.hl7.org/pages/viewpage.action?pageId=81007454#PathwaytoanEcosystemofPlugandTrustProducts-EcosystemTopicsofInter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fluence.hl7.org/display/GP/Pathway+to+an+Ecosystem+of+Plug-and-Trust+Product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ornet.org/en/download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HE/sdpi-fhir/tree/master/Ecosystem%20Pathway" TargetMode="External"/><Relationship Id="rId2" Type="http://schemas.openxmlformats.org/officeDocument/2006/relationships/hyperlink" Target="https://confluence.hl7.org/display/GP/Pathway+to+an+Ecosystem+of+Plug-and-Trust+Product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onfluence.hl7.org/x/KJZiBQ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9F2307A-9783-493F-B188-F551BA2B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  <p:pic>
        <p:nvPicPr>
          <p:cNvPr id="14" name="Picture 2" descr="Bildergebnis für fhir">
            <a:extLst>
              <a:ext uri="{FF2B5EF4-FFF2-40B4-BE49-F238E27FC236}">
                <a16:creationId xmlns:a16="http://schemas.microsoft.com/office/drawing/2014/main" id="{7249CB08-62FC-4201-B007-578DCF81E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97" y="440480"/>
            <a:ext cx="4111479" cy="9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ornet.org/wp-content/uploads/2019/04/SDC_black_600x600.jpg">
            <a:extLst>
              <a:ext uri="{FF2B5EF4-FFF2-40B4-BE49-F238E27FC236}">
                <a16:creationId xmlns:a16="http://schemas.microsoft.com/office/drawing/2014/main" id="{DF501A10-9995-4E9E-B383-AE5D7223F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3" b="26155"/>
          <a:stretch/>
        </p:blipFill>
        <p:spPr bwMode="auto">
          <a:xfrm>
            <a:off x="8707206" y="441710"/>
            <a:ext cx="2460997" cy="11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9F9B21B1-78D1-4557-A551-4ECF2D1D9314}"/>
              </a:ext>
            </a:extLst>
          </p:cNvPr>
          <p:cNvSpPr txBox="1">
            <a:spLocks/>
          </p:cNvSpPr>
          <p:nvPr/>
        </p:nvSpPr>
        <p:spPr>
          <a:xfrm>
            <a:off x="1064831" y="6013835"/>
            <a:ext cx="4111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FHIR is a trademark of Health Level 7, International.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2830B081-398A-425E-8232-216E64E97ECB}"/>
              </a:ext>
            </a:extLst>
          </p:cNvPr>
          <p:cNvSpPr txBox="1">
            <a:spLocks/>
          </p:cNvSpPr>
          <p:nvPr/>
        </p:nvSpPr>
        <p:spPr>
          <a:xfrm>
            <a:off x="6238874" y="6013835"/>
            <a:ext cx="367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SDC is a registered trademark of OR.NET</a:t>
            </a:r>
          </a:p>
        </p:txBody>
      </p:sp>
      <p:pic>
        <p:nvPicPr>
          <p:cNvPr id="20" name="Picture 2" descr="https://ornet.org/wp-content/uploads/2019/04/Logo_gro%C3%9F.jpg">
            <a:extLst>
              <a:ext uri="{FF2B5EF4-FFF2-40B4-BE49-F238E27FC236}">
                <a16:creationId xmlns:a16="http://schemas.microsoft.com/office/drawing/2014/main" id="{90B40514-FF24-4A3A-A94E-F7DBF1D7D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023" y="5903097"/>
            <a:ext cx="2423977" cy="58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E06D206-129B-45F7-9F7D-FE93F4FF8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06382"/>
            <a:ext cx="12192000" cy="325225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IHE-HL7 Gemini SES+MDI – 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i="1" dirty="0">
                <a:solidFill>
                  <a:srgbClr val="0070C0"/>
                </a:solidFill>
              </a:rPr>
              <a:t>Ecosystem Pathway – </a:t>
            </a:r>
            <a:br>
              <a:rPr lang="en-US" b="1" i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Foundations &amp; Operationalization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FF249E-1C22-4FAE-B9BD-76CECEAFD610}"/>
              </a:ext>
            </a:extLst>
          </p:cNvPr>
          <p:cNvGrpSpPr/>
          <p:nvPr/>
        </p:nvGrpSpPr>
        <p:grpSpPr>
          <a:xfrm>
            <a:off x="2914581" y="5085346"/>
            <a:ext cx="6359488" cy="897050"/>
            <a:chOff x="2271937" y="5006047"/>
            <a:chExt cx="6359488" cy="897050"/>
          </a:xfrm>
        </p:grpSpPr>
        <p:pic>
          <p:nvPicPr>
            <p:cNvPr id="22" name="Picture 2" descr="Image result for iec logo">
              <a:extLst>
                <a:ext uri="{FF2B5EF4-FFF2-40B4-BE49-F238E27FC236}">
                  <a16:creationId xmlns:a16="http://schemas.microsoft.com/office/drawing/2014/main" id="{04EBF6BE-B5AC-4436-92CD-439368517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585" y="5058422"/>
              <a:ext cx="804863" cy="80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Image result for ieee logo">
              <a:extLst>
                <a:ext uri="{FF2B5EF4-FFF2-40B4-BE49-F238E27FC236}">
                  <a16:creationId xmlns:a16="http://schemas.microsoft.com/office/drawing/2014/main" id="{BE5DA15F-F5E1-4F23-B167-B81B57DDB7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278"/>
            <a:stretch/>
          </p:blipFill>
          <p:spPr bwMode="auto">
            <a:xfrm>
              <a:off x="2271937" y="5006047"/>
              <a:ext cx="1436915" cy="89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01BB44A9-FF44-4161-9339-33CE81C0D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5229" y="5040827"/>
              <a:ext cx="1997979" cy="848121"/>
            </a:xfrm>
            <a:prstGeom prst="rect">
              <a:avLst/>
            </a:prstGeom>
          </p:spPr>
        </p:pic>
        <p:pic>
          <p:nvPicPr>
            <p:cNvPr id="10" name="Picture 9" descr="A picture containing building, light, window&#10;&#10;Description automatically generated">
              <a:extLst>
                <a:ext uri="{FF2B5EF4-FFF2-40B4-BE49-F238E27FC236}">
                  <a16:creationId xmlns:a16="http://schemas.microsoft.com/office/drawing/2014/main" id="{4C4C7504-6B0E-4F41-AF7A-A8B60FFC5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0825" y="5062455"/>
              <a:ext cx="990600" cy="804863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430611-FFAE-4D7D-8207-A5CFBD5CC5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63" y="523333"/>
            <a:ext cx="2460997" cy="89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30A541-31E9-46A9-B139-94D5F6821642}"/>
              </a:ext>
            </a:extLst>
          </p:cNvPr>
          <p:cNvSpPr txBox="1"/>
          <p:nvPr/>
        </p:nvSpPr>
        <p:spPr>
          <a:xfrm>
            <a:off x="0" y="4369375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Updated</a:t>
            </a:r>
            <a:r>
              <a:rPr lang="en-US" sz="2000" b="1">
                <a:solidFill>
                  <a:srgbClr val="0070C0"/>
                </a:solidFill>
              </a:rPr>
              <a:t>:  2022.02.15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7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Gemini EP </a:t>
            </a:r>
            <a:r>
              <a:rPr lang="en-US" i="1" dirty="0">
                <a:solidFill>
                  <a:srgbClr val="0070C0"/>
                </a:solidFill>
              </a:rPr>
              <a:t>SES Standards </a:t>
            </a:r>
            <a:r>
              <a:rPr lang="en-US" dirty="0">
                <a:solidFill>
                  <a:srgbClr val="0070C0"/>
                </a:solidFill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8C471-4D83-4464-9D06-92B4C2A6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10515600" cy="2905946"/>
          </a:xfrm>
        </p:spPr>
        <p:txBody>
          <a:bodyPr/>
          <a:lstStyle/>
          <a:p>
            <a:pPr marL="1828800" indent="-1828800">
              <a:buNone/>
              <a:tabLst>
                <a:tab pos="1828800" algn="l"/>
              </a:tabLst>
            </a:pPr>
            <a:r>
              <a:rPr lang="en-US" b="1" dirty="0">
                <a:solidFill>
                  <a:srgbClr val="0070C0"/>
                </a:solidFill>
              </a:rPr>
              <a:t>Objective</a:t>
            </a:r>
            <a:r>
              <a:rPr lang="en-US" dirty="0"/>
              <a:t>:	</a:t>
            </a:r>
            <a:r>
              <a:rPr lang="en-US" i="1" dirty="0">
                <a:solidFill>
                  <a:srgbClr val="0070C0"/>
                </a:solidFill>
              </a:rPr>
              <a:t>Identify and apply </a:t>
            </a:r>
            <a:r>
              <a:rPr lang="en-US" b="1" i="1" dirty="0">
                <a:solidFill>
                  <a:srgbClr val="0070C0"/>
                </a:solidFill>
              </a:rPr>
              <a:t>existing</a:t>
            </a:r>
            <a:r>
              <a:rPr lang="en-US" i="1" dirty="0">
                <a:solidFill>
                  <a:srgbClr val="0070C0"/>
                </a:solidFill>
              </a:rPr>
              <a:t> quality, safety, security – SES – standards to SDC/SDPi+FHIR – MDI – ecosystem product implementations, specifying the relevant principles, requirements  and guidance, along with the V&amp;V that will ensure their proper use across all components.  Gaps and revisions may be proposed back to the responsible authors.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Gemini SES MDI SDPi+FHIR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8F6DC9-8F57-4852-B67B-2329BF1DA975}"/>
              </a:ext>
            </a:extLst>
          </p:cNvPr>
          <p:cNvSpPr txBox="1">
            <a:spLocks/>
          </p:cNvSpPr>
          <p:nvPr/>
        </p:nvSpPr>
        <p:spPr>
          <a:xfrm>
            <a:off x="838200" y="4695289"/>
            <a:ext cx="11353800" cy="1922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indent="-1828800">
              <a:buFont typeface="Arial" panose="020B0604020202020204" pitchFamily="34" charset="0"/>
              <a:buNone/>
              <a:tabLst>
                <a:tab pos="1828800" algn="l"/>
              </a:tabLst>
            </a:pPr>
            <a:r>
              <a:rPr lang="en-US" sz="2400" b="1" dirty="0"/>
              <a:t>Note</a:t>
            </a:r>
            <a:r>
              <a:rPr lang="en-US" sz="2400" dirty="0"/>
              <a:t>:	</a:t>
            </a:r>
            <a:r>
              <a:rPr lang="en-US" sz="2400" dirty="0">
                <a:solidFill>
                  <a:srgbClr val="0070C0"/>
                </a:solidFill>
              </a:rPr>
              <a:t>We know these standards!  </a:t>
            </a:r>
          </a:p>
          <a:p>
            <a:pPr marL="1828800" indent="-1828800">
              <a:buFont typeface="Arial" panose="020B0604020202020204" pitchFamily="34" charset="0"/>
              <a:buNone/>
              <a:tabLst>
                <a:tab pos="1828800" algn="l"/>
                <a:tab pos="2286000" algn="l"/>
              </a:tabLst>
            </a:pPr>
            <a:r>
              <a:rPr lang="en-US" sz="2400" b="1" i="1" dirty="0">
                <a:solidFill>
                  <a:srgbClr val="0070C0"/>
                </a:solidFill>
              </a:rPr>
              <a:t>		Consistent linkages to SDC/SDPi+FHIR standards +</a:t>
            </a:r>
          </a:p>
          <a:p>
            <a:pPr marL="1828800" indent="-1828800">
              <a:buFont typeface="Arial" panose="020B0604020202020204" pitchFamily="34" charset="0"/>
              <a:buNone/>
              <a:tabLst>
                <a:tab pos="1828800" algn="l"/>
                <a:tab pos="2286000" algn="l"/>
              </a:tabLst>
            </a:pPr>
            <a:r>
              <a:rPr lang="en-US" sz="2400" b="1" i="1" dirty="0">
                <a:solidFill>
                  <a:srgbClr val="0070C0"/>
                </a:solidFill>
              </a:rPr>
              <a:t>		Consistent implementation &amp; Conformity Assessment of products</a:t>
            </a:r>
          </a:p>
          <a:p>
            <a:pPr marL="1828800" indent="-1828800">
              <a:buFont typeface="Arial" panose="020B0604020202020204" pitchFamily="34" charset="0"/>
              <a:buNone/>
              <a:tabLst>
                <a:tab pos="1828800" algn="l"/>
                <a:tab pos="2286000" algn="l"/>
              </a:tabLst>
            </a:pPr>
            <a:r>
              <a:rPr lang="en-US" sz="2400" b="1" i="1" dirty="0">
                <a:solidFill>
                  <a:srgbClr val="0070C0"/>
                </a:solidFill>
              </a:rPr>
              <a:t>	</a:t>
            </a:r>
            <a:r>
              <a:rPr lang="en-US" sz="2400" dirty="0">
                <a:solidFill>
                  <a:srgbClr val="0070C0"/>
                </a:solidFill>
              </a:rPr>
              <a:t>is another problem altogether!</a:t>
            </a:r>
            <a:endParaRPr lang="en-US" sz="24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89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C9E9D-2785-470D-961A-E34AED64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JWG7 SES “</a:t>
            </a:r>
            <a:r>
              <a:rPr lang="en-US" i="1" dirty="0">
                <a:solidFill>
                  <a:srgbClr val="0070C0"/>
                </a:solidFill>
              </a:rPr>
              <a:t>Temple</a:t>
            </a:r>
            <a:r>
              <a:rPr lang="en-US" dirty="0">
                <a:solidFill>
                  <a:srgbClr val="0070C0"/>
                </a:solidFill>
              </a:rPr>
              <a:t>”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B9478-0541-4DE2-9A37-CEEFC4B63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Gemini SES MDI SDPi+FHIR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8699F-63B2-4F87-BF55-6736C5C1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4AA050-5D08-4861-B37A-9A5017965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1" t="9875" r="1012" b="5834"/>
          <a:stretch/>
        </p:blipFill>
        <p:spPr>
          <a:xfrm>
            <a:off x="4791076" y="804983"/>
            <a:ext cx="5754042" cy="5979198"/>
          </a:xfrm>
          <a:prstGeom prst="rect">
            <a:avLst/>
          </a:prstGeom>
          <a:ln w="19050">
            <a:noFill/>
          </a:ln>
        </p:spPr>
      </p:pic>
      <p:pic>
        <p:nvPicPr>
          <p:cNvPr id="7" name="Picture 2" descr="Image result for iec logo">
            <a:extLst>
              <a:ext uri="{FF2B5EF4-FFF2-40B4-BE49-F238E27FC236}">
                <a16:creationId xmlns:a16="http://schemas.microsoft.com/office/drawing/2014/main" id="{0C939FCB-2C9F-40AC-B83B-1524A610A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308" y="1699196"/>
            <a:ext cx="804863" cy="80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CB25329-E8EB-4998-BBDE-19C6EDE71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513" y="880270"/>
            <a:ext cx="1722455" cy="7311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591758-AD12-4EE4-8F5F-F8D9D9F10588}"/>
              </a:ext>
            </a:extLst>
          </p:cNvPr>
          <p:cNvSpPr txBox="1"/>
          <p:nvPr/>
        </p:nvSpPr>
        <p:spPr>
          <a:xfrm>
            <a:off x="5235374" y="4943853"/>
            <a:ext cx="12001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81001-1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375DD4-0BCF-40CE-8F30-E1D2EA9D960B}"/>
              </a:ext>
            </a:extLst>
          </p:cNvPr>
          <p:cNvSpPr txBox="1"/>
          <p:nvPr/>
        </p:nvSpPr>
        <p:spPr>
          <a:xfrm>
            <a:off x="8554735" y="2263968"/>
            <a:ext cx="12001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80001-1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0EE4D-0165-490B-A4A8-D3D41BC261E2}"/>
              </a:ext>
            </a:extLst>
          </p:cNvPr>
          <p:cNvSpPr txBox="1"/>
          <p:nvPr/>
        </p:nvSpPr>
        <p:spPr>
          <a:xfrm>
            <a:off x="5800365" y="2263968"/>
            <a:ext cx="120015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82304-1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54576B-9B02-4AA1-BA7D-2FC99C948B68}"/>
              </a:ext>
            </a:extLst>
          </p:cNvPr>
          <p:cNvSpPr txBox="1"/>
          <p:nvPr/>
        </p:nvSpPr>
        <p:spPr>
          <a:xfrm>
            <a:off x="1646882" y="6466442"/>
            <a:ext cx="30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 ISO/IEC 81001-1:2021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6410A32-520C-4296-887C-A89AB4C7B1AD}"/>
              </a:ext>
            </a:extLst>
          </p:cNvPr>
          <p:cNvCxnSpPr/>
          <p:nvPr/>
        </p:nvCxnSpPr>
        <p:spPr>
          <a:xfrm>
            <a:off x="2670272" y="690007"/>
            <a:ext cx="3425727" cy="852692"/>
          </a:xfrm>
          <a:prstGeom prst="bentConnector3">
            <a:avLst>
              <a:gd name="adj1" fmla="val -10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6C959F7-88BB-4E42-A109-72D5EEE14BD7}"/>
              </a:ext>
            </a:extLst>
          </p:cNvPr>
          <p:cNvSpPr txBox="1"/>
          <p:nvPr/>
        </p:nvSpPr>
        <p:spPr>
          <a:xfrm>
            <a:off x="321208" y="1904448"/>
            <a:ext cx="46889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Model developed over last 10 years in response to better manage the interrelations …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Across Stakeholders …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Across Product Lifecycles …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Across Subject Areas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Across Multiple Standards</a:t>
            </a:r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DDF12C17-8AE5-4962-939C-2C051C039529}"/>
              </a:ext>
            </a:extLst>
          </p:cNvPr>
          <p:cNvSpPr/>
          <p:nvPr/>
        </p:nvSpPr>
        <p:spPr>
          <a:xfrm>
            <a:off x="7103627" y="3872532"/>
            <a:ext cx="684933" cy="789948"/>
          </a:xfrm>
          <a:prstGeom prst="cloudCallou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SES+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MDI Trust Gap!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1D7AD0-A848-4C3E-BDAD-AC8C5EB5F045}"/>
              </a:ext>
            </a:extLst>
          </p:cNvPr>
          <p:cNvSpPr txBox="1"/>
          <p:nvPr/>
        </p:nvSpPr>
        <p:spPr>
          <a:xfrm>
            <a:off x="376740" y="4943853"/>
            <a:ext cx="4492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Problem</a:t>
            </a:r>
            <a:r>
              <a:rPr lang="en-US" sz="2400" dirty="0">
                <a:solidFill>
                  <a:srgbClr val="0070C0"/>
                </a:solidFill>
              </a:rPr>
              <a:t>:  </a:t>
            </a:r>
            <a:r>
              <a:rPr lang="en-US" sz="2400" i="1" dirty="0">
                <a:solidFill>
                  <a:srgbClr val="0070C0"/>
                </a:solidFill>
              </a:rPr>
              <a:t>SES+MDI “Trust Gap” recognized but no practical real-world solutions – too resource &amp; labor intensive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1DB606-D918-4DCB-B59D-117B7272233B}"/>
              </a:ext>
            </a:extLst>
          </p:cNvPr>
          <p:cNvCxnSpPr>
            <a:cxnSpLocks/>
          </p:cNvCxnSpPr>
          <p:nvPr/>
        </p:nvCxnSpPr>
        <p:spPr>
          <a:xfrm flipV="1">
            <a:off x="4538341" y="4476633"/>
            <a:ext cx="2565286" cy="532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0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6" grpId="0"/>
      <p:bldP spid="17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C9E9D-2785-470D-961A-E34AED64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0976072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ISO/IEEE 11073 SDC MDI “</a:t>
            </a:r>
            <a:r>
              <a:rPr lang="en-US" i="1" dirty="0">
                <a:solidFill>
                  <a:srgbClr val="0070C0"/>
                </a:solidFill>
              </a:rPr>
              <a:t>Cathedral</a:t>
            </a:r>
            <a:r>
              <a:rPr lang="en-US" dirty="0">
                <a:solidFill>
                  <a:srgbClr val="0070C0"/>
                </a:solidFill>
              </a:rPr>
              <a:t>”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B9478-0541-4DE2-9A37-CEEFC4B63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Gemini SES MDI SDPi+FHIR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8699F-63B2-4F87-BF55-6736C5C1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85711B40-5BC7-408C-B0DD-B3276A2A5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61" y="1461474"/>
            <a:ext cx="9439877" cy="52137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681E78-4597-42C9-8ED1-EE4687286F4A}"/>
              </a:ext>
            </a:extLst>
          </p:cNvPr>
          <p:cNvSpPr txBox="1"/>
          <p:nvPr/>
        </p:nvSpPr>
        <p:spPr>
          <a:xfrm>
            <a:off x="41554" y="4068350"/>
            <a:ext cx="1939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“Cathedral” Model</a:t>
            </a:r>
          </a:p>
        </p:txBody>
      </p:sp>
    </p:spTree>
    <p:extLst>
      <p:ext uri="{BB962C8B-B14F-4D97-AF65-F5344CB8AC3E}">
        <p14:creationId xmlns:p14="http://schemas.microsoft.com/office/powerpoint/2010/main" val="537316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C9E9D-2785-470D-961A-E34AED64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0976072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Gemini SES+MDI “</a:t>
            </a:r>
            <a:r>
              <a:rPr lang="en-US" i="1" dirty="0">
                <a:solidFill>
                  <a:srgbClr val="0070C0"/>
                </a:solidFill>
              </a:rPr>
              <a:t>Hanging Gardens</a:t>
            </a:r>
            <a:r>
              <a:rPr lang="en-US" dirty="0">
                <a:solidFill>
                  <a:srgbClr val="0070C0"/>
                </a:solidFill>
              </a:rPr>
              <a:t>” Framework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B9478-0541-4DE2-9A37-CEEFC4B63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Gemini SES MDI SDPi+FHIR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8699F-63B2-4F87-BF55-6736C5C1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2C4D1D-5368-4429-B258-88BFCB973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65" y="771382"/>
            <a:ext cx="8820970" cy="51110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37BC64-4DA8-4E49-9572-1A7E133D59C2}"/>
              </a:ext>
            </a:extLst>
          </p:cNvPr>
          <p:cNvSpPr txBox="1"/>
          <p:nvPr/>
        </p:nvSpPr>
        <p:spPr>
          <a:xfrm>
            <a:off x="3335554" y="6493704"/>
            <a:ext cx="55158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(More @ https://confluence.hl7.org/x/4ijxB)</a:t>
            </a:r>
          </a:p>
        </p:txBody>
      </p:sp>
      <p:pic>
        <p:nvPicPr>
          <p:cNvPr id="11" name="Picture 10" descr="A picture containing text, resort&#10;&#10;Description automatically generated">
            <a:extLst>
              <a:ext uri="{FF2B5EF4-FFF2-40B4-BE49-F238E27FC236}">
                <a16:creationId xmlns:a16="http://schemas.microsoft.com/office/drawing/2014/main" id="{39CC8295-93E2-4B80-B009-4C2F5A4DA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39" y="857064"/>
            <a:ext cx="2906598" cy="20125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24D9F8-C2B6-4C46-8BDD-74C54604766A}"/>
              </a:ext>
            </a:extLst>
          </p:cNvPr>
          <p:cNvSpPr txBox="1"/>
          <p:nvPr/>
        </p:nvSpPr>
        <p:spPr>
          <a:xfrm>
            <a:off x="3335553" y="6155921"/>
            <a:ext cx="7003263" cy="369332"/>
          </a:xfrm>
          <a:prstGeom prst="rect">
            <a:avLst/>
          </a:prstGeom>
          <a:ln>
            <a:solidFill>
              <a:srgbClr val="00206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SES+MDI Plug-n-Trust Interface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FE39910-1DE0-49C1-80E4-6170201D6444}"/>
              </a:ext>
            </a:extLst>
          </p:cNvPr>
          <p:cNvSpPr/>
          <p:nvPr/>
        </p:nvSpPr>
        <p:spPr>
          <a:xfrm rot="5400000">
            <a:off x="6720110" y="2512831"/>
            <a:ext cx="234149" cy="7003262"/>
          </a:xfrm>
          <a:prstGeom prst="rightBrace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F39FB83-1AAE-4538-A8A7-8F8DD90BD0E6}"/>
              </a:ext>
            </a:extLst>
          </p:cNvPr>
          <p:cNvCxnSpPr>
            <a:cxnSpLocks/>
          </p:cNvCxnSpPr>
          <p:nvPr/>
        </p:nvCxnSpPr>
        <p:spPr>
          <a:xfrm>
            <a:off x="1363185" y="2936685"/>
            <a:ext cx="1821352" cy="390205"/>
          </a:xfrm>
          <a:prstGeom prst="bentConnector3">
            <a:avLst>
              <a:gd name="adj1" fmla="val 102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Bildergebnis für fhir">
            <a:extLst>
              <a:ext uri="{FF2B5EF4-FFF2-40B4-BE49-F238E27FC236}">
                <a16:creationId xmlns:a16="http://schemas.microsoft.com/office/drawing/2014/main" id="{C953FB98-6569-4C57-B966-54AF34A43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360" y="3621484"/>
            <a:ext cx="1722305" cy="41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ornet.org/wp-content/uploads/2019/04/SDC_black_600x600.jpg">
            <a:extLst>
              <a:ext uri="{FF2B5EF4-FFF2-40B4-BE49-F238E27FC236}">
                <a16:creationId xmlns:a16="http://schemas.microsoft.com/office/drawing/2014/main" id="{CBE899B3-98C0-493D-A5B4-6EF6E10F2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3" b="26155"/>
          <a:stretch/>
        </p:blipFill>
        <p:spPr bwMode="auto">
          <a:xfrm>
            <a:off x="6217746" y="4357149"/>
            <a:ext cx="1436538" cy="64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iec logo">
            <a:extLst>
              <a:ext uri="{FF2B5EF4-FFF2-40B4-BE49-F238E27FC236}">
                <a16:creationId xmlns:a16="http://schemas.microsoft.com/office/drawing/2014/main" id="{C4507BF4-94EC-44BD-A673-25CEADD7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488" y="1403177"/>
            <a:ext cx="722943" cy="72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ieee logo">
            <a:extLst>
              <a:ext uri="{FF2B5EF4-FFF2-40B4-BE49-F238E27FC236}">
                <a16:creationId xmlns:a16="http://schemas.microsoft.com/office/drawing/2014/main" id="{FCCBC6E7-F278-443A-8133-8519E9488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78"/>
          <a:stretch/>
        </p:blipFill>
        <p:spPr bwMode="auto">
          <a:xfrm>
            <a:off x="4572380" y="3445893"/>
            <a:ext cx="752864" cy="47000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7774FE40-2586-4ED6-BF83-458A024F95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492" y="862200"/>
            <a:ext cx="1251654" cy="531314"/>
          </a:xfrm>
          <a:prstGeom prst="rect">
            <a:avLst/>
          </a:prstGeom>
        </p:spPr>
      </p:pic>
      <p:pic>
        <p:nvPicPr>
          <p:cNvPr id="32" name="Picture 3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0D41EB-C68C-4E66-955A-02F61388F1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80" y="2701683"/>
            <a:ext cx="1297532" cy="4700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34" name="Picture 33" descr="Diagram&#10;&#10;Description automatically generated">
            <a:extLst>
              <a:ext uri="{FF2B5EF4-FFF2-40B4-BE49-F238E27FC236}">
                <a16:creationId xmlns:a16="http://schemas.microsoft.com/office/drawing/2014/main" id="{2E924898-BCB3-4E63-934D-89B29266AA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3" y="4109054"/>
            <a:ext cx="2611074" cy="261107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ADC0C6A-BBA9-4214-986A-BB35D7C3681E}"/>
              </a:ext>
            </a:extLst>
          </p:cNvPr>
          <p:cNvCxnSpPr>
            <a:cxnSpLocks/>
          </p:cNvCxnSpPr>
          <p:nvPr/>
        </p:nvCxnSpPr>
        <p:spPr>
          <a:xfrm flipV="1">
            <a:off x="2838567" y="5475180"/>
            <a:ext cx="1329526" cy="3651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43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BF954AA9-95F9-4BD7-803A-A983AD1A456C}"/>
              </a:ext>
            </a:extLst>
          </p:cNvPr>
          <p:cNvSpPr txBox="1"/>
          <p:nvPr/>
        </p:nvSpPr>
        <p:spPr>
          <a:xfrm>
            <a:off x="790279" y="973860"/>
            <a:ext cx="44925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Problem</a:t>
            </a:r>
            <a:r>
              <a:rPr lang="en-US" sz="2000" dirty="0">
                <a:solidFill>
                  <a:srgbClr val="0070C0"/>
                </a:solidFill>
              </a:rPr>
              <a:t>?  Ecosystem Pathway group will leverage the </a:t>
            </a:r>
            <a:r>
              <a:rPr lang="en-US" sz="2000" i="1" dirty="0">
                <a:solidFill>
                  <a:srgbClr val="0070C0"/>
                </a:solidFill>
              </a:rPr>
              <a:t>SES+MDI “Hanging Gardens” Framework 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C9E9D-2785-470D-961A-E34AED64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0976072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Gemini SES+MDI &amp; </a:t>
            </a:r>
            <a:r>
              <a:rPr lang="en-US" i="1" dirty="0">
                <a:solidFill>
                  <a:srgbClr val="0070C0"/>
                </a:solidFill>
              </a:rPr>
              <a:t>Ecosystem Pathway </a:t>
            </a:r>
            <a:r>
              <a:rPr lang="en-US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8699F-63B2-4F87-BF55-6736C5C1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660C362-A085-4973-8691-E2EA6BF2CFD0}"/>
              </a:ext>
            </a:extLst>
          </p:cNvPr>
          <p:cNvSpPr txBox="1">
            <a:spLocks/>
          </p:cNvSpPr>
          <p:nvPr/>
        </p:nvSpPr>
        <p:spPr>
          <a:xfrm>
            <a:off x="11039474" y="6489700"/>
            <a:ext cx="1152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B2B13E8-E2F1-42A7-A4D7-4750DA1EC715}" type="slidenum">
              <a:rPr lang="en-US" smtClean="0">
                <a:latin typeface="Calibri" panose="020F0502020204030204"/>
              </a:rPr>
              <a:pPr>
                <a:defRPr/>
              </a:pPr>
              <a:t>14</a:t>
            </a:fld>
            <a:endParaRPr lang="en-US" dirty="0">
              <a:latin typeface="Calibri" panose="020F0502020204030204"/>
            </a:endParaRP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7165AB-3F45-42F0-B6AF-CBF17ED04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1" t="9875" r="1012" b="5834"/>
          <a:stretch/>
        </p:blipFill>
        <p:spPr>
          <a:xfrm>
            <a:off x="6086948" y="804983"/>
            <a:ext cx="5754042" cy="5979198"/>
          </a:xfrm>
          <a:prstGeom prst="rect">
            <a:avLst/>
          </a:prstGeom>
          <a:ln w="19050">
            <a:noFill/>
          </a:ln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7E94E48D-1B55-4A52-9693-CBBA8C917CB2}"/>
              </a:ext>
            </a:extLst>
          </p:cNvPr>
          <p:cNvSpPr/>
          <p:nvPr/>
        </p:nvSpPr>
        <p:spPr>
          <a:xfrm>
            <a:off x="8332181" y="2257680"/>
            <a:ext cx="684933" cy="789948"/>
          </a:xfrm>
          <a:prstGeom prst="cloudCallou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SES+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MDI Trust Gap!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0C2468-C3D4-411D-B17A-23A3B399E59E}"/>
              </a:ext>
            </a:extLst>
          </p:cNvPr>
          <p:cNvSpPr txBox="1"/>
          <p:nvPr/>
        </p:nvSpPr>
        <p:spPr>
          <a:xfrm>
            <a:off x="753207" y="1592701"/>
            <a:ext cx="4492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0070C0"/>
                </a:solidFill>
              </a:rPr>
              <a:t>                          to address the pesky “Trust Gap”  product ecosystem challenges!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6BBD08-4DF7-48F1-AD4B-CE4BA5ABDDE1}"/>
              </a:ext>
            </a:extLst>
          </p:cNvPr>
          <p:cNvCxnSpPr>
            <a:cxnSpLocks/>
          </p:cNvCxnSpPr>
          <p:nvPr/>
        </p:nvCxnSpPr>
        <p:spPr>
          <a:xfrm>
            <a:off x="5318106" y="2081242"/>
            <a:ext cx="2973202" cy="3534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446237D-4C54-4925-8CB5-9211375B4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14" y="2774948"/>
            <a:ext cx="5163926" cy="3818613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252AA8C8-11A0-49CE-B20D-58B1F4FFD927}"/>
              </a:ext>
            </a:extLst>
          </p:cNvPr>
          <p:cNvSpPr/>
          <p:nvPr/>
        </p:nvSpPr>
        <p:spPr>
          <a:xfrm>
            <a:off x="5596614" y="828676"/>
            <a:ext cx="684934" cy="5863833"/>
          </a:xfrm>
          <a:prstGeom prst="leftBrace">
            <a:avLst>
              <a:gd name="adj1" fmla="val 8333"/>
              <a:gd name="adj2" fmla="val 31914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57E210C-575D-4C7D-9CE4-06AC26F5E9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48184" y="4238215"/>
            <a:ext cx="1144403" cy="443175"/>
          </a:xfrm>
          <a:prstGeom prst="bentConnector3">
            <a:avLst>
              <a:gd name="adj1" fmla="val 10049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1608CEB-CFA0-4982-8159-C57BFEF9F03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104" y="2652653"/>
            <a:ext cx="4999637" cy="221657"/>
          </a:xfrm>
          <a:prstGeom prst="bentConnector3">
            <a:avLst>
              <a:gd name="adj1" fmla="val 10004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FFB589CE-300E-4276-AF4A-CF3F1275A722}"/>
              </a:ext>
            </a:extLst>
          </p:cNvPr>
          <p:cNvCxnSpPr>
            <a:cxnSpLocks/>
          </p:cNvCxnSpPr>
          <p:nvPr/>
        </p:nvCxnSpPr>
        <p:spPr>
          <a:xfrm rot="5400000">
            <a:off x="4563941" y="2928284"/>
            <a:ext cx="1114495" cy="804138"/>
          </a:xfrm>
          <a:prstGeom prst="bentConnector3">
            <a:avLst>
              <a:gd name="adj1" fmla="val 10033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59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39C7-EB00-497E-BA01-4AF7BA7E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Gemini EP SES Standards Landscape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D95BC-FA3E-4E6B-AA12-D19139741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Gemini SES MDI SDPi+FHIR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32005-056B-44C6-8408-7A3F8CD5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E06C8-FA15-401B-8833-CA5649D69A22}"/>
              </a:ext>
            </a:extLst>
          </p:cNvPr>
          <p:cNvSpPr txBox="1"/>
          <p:nvPr/>
        </p:nvSpPr>
        <p:spPr>
          <a:xfrm>
            <a:off x="1016000" y="950918"/>
            <a:ext cx="10590306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0070C0"/>
                </a:solidFill>
              </a:rPr>
              <a:t>Ecosystem Pathway will …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b="1" i="1" dirty="0">
                <a:solidFill>
                  <a:srgbClr val="0070C0"/>
                </a:solidFill>
              </a:rPr>
              <a:t>Identify</a:t>
            </a:r>
            <a:r>
              <a:rPr lang="en-US" sz="2000" dirty="0">
                <a:solidFill>
                  <a:srgbClr val="0070C0"/>
                </a:solidFill>
              </a:rPr>
              <a:t> existing SES standards relevant to establishing  Plug-n-Trust product ecosystem 			(along with the scope and rationale for their use)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Determine </a:t>
            </a:r>
            <a:r>
              <a:rPr lang="en-US" sz="2000" b="1" i="1" dirty="0">
                <a:solidFill>
                  <a:srgbClr val="0070C0"/>
                </a:solidFill>
              </a:rPr>
              <a:t>how</a:t>
            </a:r>
            <a:r>
              <a:rPr lang="en-US" sz="2000" dirty="0">
                <a:solidFill>
                  <a:srgbClr val="0070C0"/>
                </a:solidFill>
              </a:rPr>
              <a:t> the requirements from each standard should be applied 				(both in principle and specifically / concretely)</a:t>
            </a:r>
            <a:endParaRPr lang="en-US" sz="2000" b="1" i="1" dirty="0">
              <a:solidFill>
                <a:srgbClr val="0070C0"/>
              </a:solidFill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Integrate </a:t>
            </a:r>
            <a:r>
              <a:rPr lang="en-US" sz="2000" b="1" i="1" dirty="0">
                <a:solidFill>
                  <a:srgbClr val="0070C0"/>
                </a:solidFill>
              </a:rPr>
              <a:t>SES requirements </a:t>
            </a:r>
            <a:r>
              <a:rPr lang="en-US" sz="2000" dirty="0">
                <a:solidFill>
                  <a:srgbClr val="0070C0"/>
                </a:solidFill>
              </a:rPr>
              <a:t>/ principles / guidelines with </a:t>
            </a:r>
            <a:r>
              <a:rPr lang="en-US" sz="2000" b="1" i="1" dirty="0">
                <a:solidFill>
                  <a:srgbClr val="0070C0"/>
                </a:solidFill>
              </a:rPr>
              <a:t>MDI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b="1" i="1" dirty="0">
                <a:solidFill>
                  <a:srgbClr val="0070C0"/>
                </a:solidFill>
              </a:rPr>
              <a:t>SDC/SDPi+FHIR technology</a:t>
            </a:r>
            <a:r>
              <a:rPr lang="en-US" sz="2000" dirty="0">
                <a:solidFill>
                  <a:srgbClr val="0070C0"/>
                </a:solidFill>
              </a:rPr>
              <a:t> 			(SES requirement &lt;X&gt; is addressed by MDI &lt;</a:t>
            </a:r>
            <a:r>
              <a:rPr lang="en-US" sz="2000" dirty="0" err="1">
                <a:solidFill>
                  <a:srgbClr val="0070C0"/>
                </a:solidFill>
              </a:rPr>
              <a:t>xyz</a:t>
            </a:r>
            <a:r>
              <a:rPr lang="en-US" sz="2000" dirty="0">
                <a:solidFill>
                  <a:srgbClr val="0070C0"/>
                </a:solidFill>
              </a:rPr>
              <a:t>&gt; requirements / capabilities)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Specify </a:t>
            </a:r>
            <a:r>
              <a:rPr lang="en-US" sz="2000" b="1" i="1" dirty="0">
                <a:solidFill>
                  <a:srgbClr val="0070C0"/>
                </a:solidFill>
              </a:rPr>
              <a:t>how</a:t>
            </a:r>
            <a:r>
              <a:rPr lang="en-US" sz="2000" dirty="0">
                <a:solidFill>
                  <a:srgbClr val="0070C0"/>
                </a:solidFill>
              </a:rPr>
              <a:t> standards-specific </a:t>
            </a:r>
            <a:r>
              <a:rPr lang="en-US" sz="2000" b="1" i="1" dirty="0">
                <a:solidFill>
                  <a:srgbClr val="0070C0"/>
                </a:solidFill>
              </a:rPr>
              <a:t>conformity</a:t>
            </a:r>
            <a:r>
              <a:rPr lang="en-US" sz="2000" dirty="0">
                <a:solidFill>
                  <a:srgbClr val="0070C0"/>
                </a:solidFill>
              </a:rPr>
              <a:t> will be </a:t>
            </a:r>
            <a:r>
              <a:rPr lang="en-US" sz="2000" b="1" i="1" dirty="0">
                <a:solidFill>
                  <a:srgbClr val="0070C0"/>
                </a:solidFill>
              </a:rPr>
              <a:t>determined</a:t>
            </a:r>
            <a:r>
              <a:rPr lang="en-US" sz="2000" dirty="0">
                <a:solidFill>
                  <a:srgbClr val="0070C0"/>
                </a:solidFill>
              </a:rPr>
              <a:t> and by whom 				(IHE CAT/CA vs. company-product-specific V&amp;V)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Provide </a:t>
            </a:r>
            <a:r>
              <a:rPr lang="en-US" sz="2000" b="1" i="1" dirty="0">
                <a:solidFill>
                  <a:srgbClr val="0070C0"/>
                </a:solidFill>
              </a:rPr>
              <a:t>feedback</a:t>
            </a:r>
            <a:r>
              <a:rPr lang="en-US" sz="2000" dirty="0">
                <a:solidFill>
                  <a:srgbClr val="0070C0"/>
                </a:solidFill>
              </a:rPr>
              <a:t> as appropriate to standards developers regarding </a:t>
            </a:r>
            <a:r>
              <a:rPr lang="en-US" sz="2000" b="1" i="1" dirty="0">
                <a:solidFill>
                  <a:srgbClr val="0070C0"/>
                </a:solidFill>
              </a:rPr>
              <a:t>gaps</a:t>
            </a:r>
            <a:r>
              <a:rPr lang="en-US" sz="2000" dirty="0">
                <a:solidFill>
                  <a:srgbClr val="0070C0"/>
                </a:solidFill>
              </a:rPr>
              <a:t> &amp; </a:t>
            </a:r>
            <a:r>
              <a:rPr lang="en-US" sz="2000" b="1" i="1" dirty="0">
                <a:solidFill>
                  <a:srgbClr val="0070C0"/>
                </a:solidFill>
              </a:rPr>
              <a:t>issues 			</a:t>
            </a:r>
            <a:r>
              <a:rPr lang="en-US" sz="2000" dirty="0">
                <a:solidFill>
                  <a:srgbClr val="0070C0"/>
                </a:solidFill>
              </a:rPr>
              <a:t>(recognizing that SES+MDI may include near term “workarounds”)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9048A8-CFA4-47B1-9122-76B4C2A6D545}"/>
              </a:ext>
            </a:extLst>
          </p:cNvPr>
          <p:cNvSpPr txBox="1">
            <a:spLocks/>
          </p:cNvSpPr>
          <p:nvPr/>
        </p:nvSpPr>
        <p:spPr>
          <a:xfrm>
            <a:off x="1016000" y="5430302"/>
            <a:ext cx="11176000" cy="1187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1688" indent="-801688">
              <a:buFont typeface="Arial" panose="020B0604020202020204" pitchFamily="34" charset="0"/>
              <a:buNone/>
              <a:tabLst>
                <a:tab pos="801688" algn="l"/>
              </a:tabLst>
            </a:pPr>
            <a:r>
              <a:rPr lang="en-US" sz="2400" b="1" dirty="0">
                <a:solidFill>
                  <a:srgbClr val="0070C0"/>
                </a:solidFill>
              </a:rPr>
              <a:t>Note:</a:t>
            </a:r>
            <a:r>
              <a:rPr lang="en-US" sz="2400" dirty="0"/>
              <a:t>	</a:t>
            </a:r>
            <a:r>
              <a:rPr lang="en-US" sz="2400" i="1" dirty="0">
                <a:solidFill>
                  <a:srgbClr val="0070C0"/>
                </a:solidFill>
              </a:rPr>
              <a:t>Not detailed here, but wholly applicable, is the EP role in advancing “requirements interoperability” (e.g., 80001-1 with PKPs) and “regulatory submission ready” test reports with traceability and coverage.</a:t>
            </a:r>
          </a:p>
        </p:txBody>
      </p:sp>
    </p:spTree>
    <p:extLst>
      <p:ext uri="{BB962C8B-B14F-4D97-AF65-F5344CB8AC3E}">
        <p14:creationId xmlns:p14="http://schemas.microsoft.com/office/powerpoint/2010/main" val="138353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BAB3-FC2B-4EDF-81B1-04882F86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1012036" cy="217951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Gemini SES+MDI / Ecosystem Pathway – 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i="1" dirty="0">
                <a:solidFill>
                  <a:srgbClr val="0070C0"/>
                </a:solidFill>
              </a:rPr>
              <a:t>Formalizing Requirements &amp; Guidance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8EF34-0F94-42A6-A251-D037D2CDB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As the EP group works through its issues and tasks, </a:t>
            </a:r>
            <a:r>
              <a:rPr lang="en-US" b="1" i="1" dirty="0">
                <a:solidFill>
                  <a:srgbClr val="0070C0"/>
                </a:solidFill>
              </a:rPr>
              <a:t>WHAT</a:t>
            </a:r>
            <a:r>
              <a:rPr lang="en-US" dirty="0"/>
              <a:t> will they do with the requirements &amp; guidance that is developed?  What documents will be created or updated?  What artifacts for conformity assessment and testing are created to ensure that at the end of the day, </a:t>
            </a:r>
            <a:r>
              <a:rPr lang="en-US" i="1" dirty="0">
                <a:solidFill>
                  <a:srgbClr val="0070C0"/>
                </a:solidFill>
              </a:rPr>
              <a:t>implementers</a:t>
            </a:r>
            <a:r>
              <a:rPr lang="en-US" dirty="0"/>
              <a:t> following the </a:t>
            </a:r>
            <a:r>
              <a:rPr lang="en-US" i="1" dirty="0">
                <a:solidFill>
                  <a:srgbClr val="0070C0"/>
                </a:solidFill>
              </a:rPr>
              <a:t>product ecosystem pathway</a:t>
            </a:r>
            <a:r>
              <a:rPr lang="en-US" dirty="0"/>
              <a:t>, can </a:t>
            </a:r>
            <a:r>
              <a:rPr lang="en-US" i="1" dirty="0">
                <a:solidFill>
                  <a:srgbClr val="0070C0"/>
                </a:solidFill>
              </a:rPr>
              <a:t>trust</a:t>
            </a:r>
            <a:r>
              <a:rPr lang="en-US" dirty="0"/>
              <a:t> that </a:t>
            </a:r>
            <a:r>
              <a:rPr lang="en-US" i="1" dirty="0">
                <a:solidFill>
                  <a:srgbClr val="0070C0"/>
                </a:solidFill>
              </a:rPr>
              <a:t>everyone</a:t>
            </a:r>
            <a:r>
              <a:rPr lang="en-US" dirty="0"/>
              <a:t> got to the same place without leaving out any steps?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DFBDE-DFB6-4AB1-B4DE-DA6B2C96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 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AA3B-90CA-4F4A-82C4-C1FFD9C6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66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39C7-EB00-497E-BA01-4AF7BA7E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Gemini EP Formalizing Requirements &amp; Guidance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D95BC-FA3E-4E6B-AA12-D19139741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 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32005-056B-44C6-8408-7A3F8CD5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D61F154-5819-4A27-9FBB-BBC2F175E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2" y="1394316"/>
            <a:ext cx="6556116" cy="3480614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A025F4-5244-438F-B8BF-1A729A15CCC3}"/>
              </a:ext>
            </a:extLst>
          </p:cNvPr>
          <p:cNvCxnSpPr>
            <a:cxnSpLocks/>
          </p:cNvCxnSpPr>
          <p:nvPr/>
        </p:nvCxnSpPr>
        <p:spPr>
          <a:xfrm flipV="1">
            <a:off x="6501777" y="1638066"/>
            <a:ext cx="1413673" cy="12173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1CFF27-7413-4519-AC2A-4155D49C07BB}"/>
              </a:ext>
            </a:extLst>
          </p:cNvPr>
          <p:cNvSpPr txBox="1"/>
          <p:nvPr/>
        </p:nvSpPr>
        <p:spPr>
          <a:xfrm>
            <a:off x="7915450" y="1394316"/>
            <a:ext cx="42354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Ecosystem Pathway Guidance </a:t>
            </a:r>
            <a:r>
              <a:rPr lang="en-US" dirty="0">
                <a:solidFill>
                  <a:srgbClr val="0070C0"/>
                </a:solidFill>
              </a:rPr>
              <a:t>document</a:t>
            </a:r>
          </a:p>
          <a:p>
            <a:pPr marL="515938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“Start here…” source for all EP community discussions &amp; deliverables</a:t>
            </a:r>
          </a:p>
          <a:p>
            <a:pPr marL="515938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EP “Cookbook” approach</a:t>
            </a:r>
          </a:p>
          <a:p>
            <a:pPr marL="515938" lvl="1" indent="-285750"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0070C0"/>
                </a:solidFill>
              </a:rPr>
              <a:t>PnT</a:t>
            </a:r>
            <a:r>
              <a:rPr lang="en-US" dirty="0">
                <a:solidFill>
                  <a:srgbClr val="0070C0"/>
                </a:solidFill>
              </a:rPr>
              <a:t> Ecosystem IFU Template</a:t>
            </a:r>
          </a:p>
          <a:p>
            <a:pPr marL="515938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See </a:t>
            </a:r>
            <a:r>
              <a:rPr lang="en-US" dirty="0">
                <a:solidFill>
                  <a:srgbClr val="0070C0"/>
                </a:solidFill>
                <a:hlinkClick r:id="rId3"/>
              </a:rPr>
              <a:t>EP confluence page home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E8F357-7E00-4F30-A190-364CFF228FE5}"/>
              </a:ext>
            </a:extLst>
          </p:cNvPr>
          <p:cNvSpPr txBox="1"/>
          <p:nvPr/>
        </p:nvSpPr>
        <p:spPr>
          <a:xfrm>
            <a:off x="7915449" y="3166924"/>
            <a:ext cx="4235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IHE SDPi Supplement </a:t>
            </a:r>
            <a:r>
              <a:rPr lang="en-US" dirty="0">
                <a:solidFill>
                  <a:srgbClr val="0070C0"/>
                </a:solidFill>
              </a:rPr>
              <a:t>document</a:t>
            </a:r>
          </a:p>
          <a:p>
            <a:pPr marL="515938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“SES” section content</a:t>
            </a:r>
          </a:p>
          <a:p>
            <a:pPr marL="515938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SES standard conformity sections + principles &amp; guidelines</a:t>
            </a:r>
          </a:p>
          <a:p>
            <a:pPr marL="515938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Use Case SES requirements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B40F1C-A054-4895-9EAD-3A21CA68BEFC}"/>
              </a:ext>
            </a:extLst>
          </p:cNvPr>
          <p:cNvCxnSpPr>
            <a:cxnSpLocks/>
          </p:cNvCxnSpPr>
          <p:nvPr/>
        </p:nvCxnSpPr>
        <p:spPr>
          <a:xfrm>
            <a:off x="6501777" y="2855396"/>
            <a:ext cx="1393103" cy="4880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656467-9ECA-483B-9086-E3E5F9DA3928}"/>
              </a:ext>
            </a:extLst>
          </p:cNvPr>
          <p:cNvSpPr txBox="1"/>
          <p:nvPr/>
        </p:nvSpPr>
        <p:spPr>
          <a:xfrm>
            <a:off x="7915450" y="4662534"/>
            <a:ext cx="4276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Testing &amp; Conformity Assessment </a:t>
            </a:r>
            <a:r>
              <a:rPr lang="en-US" dirty="0">
                <a:solidFill>
                  <a:srgbClr val="0070C0"/>
                </a:solidFill>
              </a:rPr>
              <a:t>artifacts</a:t>
            </a:r>
          </a:p>
          <a:p>
            <a:pPr marL="515938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V&amp;V Process for </a:t>
            </a:r>
            <a:r>
              <a:rPr lang="en-US" dirty="0" err="1">
                <a:solidFill>
                  <a:srgbClr val="0070C0"/>
                </a:solidFill>
              </a:rPr>
              <a:t>PnT</a:t>
            </a:r>
            <a:r>
              <a:rPr lang="en-US" dirty="0">
                <a:solidFill>
                  <a:srgbClr val="0070C0"/>
                </a:solidFill>
              </a:rPr>
              <a:t> Ecosystem</a:t>
            </a:r>
          </a:p>
          <a:p>
            <a:pPr marL="515938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Test plans &amp; protocols</a:t>
            </a:r>
          </a:p>
          <a:p>
            <a:pPr marL="515938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Test Report Template (for “RR”)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F39C87-95DC-4643-B880-E90DF6045676}"/>
              </a:ext>
            </a:extLst>
          </p:cNvPr>
          <p:cNvCxnSpPr>
            <a:cxnSpLocks/>
          </p:cNvCxnSpPr>
          <p:nvPr/>
        </p:nvCxnSpPr>
        <p:spPr>
          <a:xfrm>
            <a:off x="6501777" y="2855396"/>
            <a:ext cx="1413672" cy="18063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D5E0CE-66AB-42EF-BF67-8C9BE806C6B0}"/>
              </a:ext>
            </a:extLst>
          </p:cNvPr>
          <p:cNvSpPr txBox="1"/>
          <p:nvPr/>
        </p:nvSpPr>
        <p:spPr>
          <a:xfrm>
            <a:off x="7894880" y="5881146"/>
            <a:ext cx="42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Educational Materials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2F9C60C-C364-4F7F-9BAA-22F2BFAC94D4}"/>
              </a:ext>
            </a:extLst>
          </p:cNvPr>
          <p:cNvCxnSpPr>
            <a:cxnSpLocks/>
          </p:cNvCxnSpPr>
          <p:nvPr/>
        </p:nvCxnSpPr>
        <p:spPr>
          <a:xfrm>
            <a:off x="6515098" y="2871644"/>
            <a:ext cx="1420920" cy="30074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05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39C7-EB00-497E-BA01-4AF7BA7E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6"/>
            <a:ext cx="12192000" cy="8064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IHE Devices Technical Framework:  SDPi Profiles Supplement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32005-056B-44C6-8408-7A3F8CD5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58A0F3-7A74-42F4-A60B-CB81A6B81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866" y="1271456"/>
            <a:ext cx="7430133" cy="3841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0283D6-F277-4461-A8DE-CE5BC149C275}"/>
              </a:ext>
            </a:extLst>
          </p:cNvPr>
          <p:cNvSpPr txBox="1"/>
          <p:nvPr/>
        </p:nvSpPr>
        <p:spPr>
          <a:xfrm>
            <a:off x="405488" y="1730408"/>
            <a:ext cx="4490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Service-oriented Device Point-of-care Interoperability (SDPi)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D4935A-294F-458F-BD94-178CA50DC0E9}"/>
              </a:ext>
            </a:extLst>
          </p:cNvPr>
          <p:cNvSpPr txBox="1"/>
          <p:nvPr/>
        </p:nvSpPr>
        <p:spPr>
          <a:xfrm>
            <a:off x="405488" y="3200433"/>
            <a:ext cx="59150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 profile specifications: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SDPi-P for Plug-and-Trust Interoperability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SDPi-R for Reporting Medical Information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SDPi-A for Alerting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SDPi-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External Controlling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IHE DEV TF Volumes: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TF-1 Profiles / use cases / actors / …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TF-2 Transactions / MDPWS messaging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TF-3 BICEPS content modules / device specializations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DE7072-B219-4861-9EDF-63FC5898AF3C}"/>
              </a:ext>
            </a:extLst>
          </p:cNvPr>
          <p:cNvSpPr txBox="1"/>
          <p:nvPr/>
        </p:nvSpPr>
        <p:spPr>
          <a:xfrm>
            <a:off x="2737810" y="6170621"/>
            <a:ext cx="894743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 draft SDPi Supplement Word Document for additional content detail &amp; outline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https://github.com/IHE/sdpi-fhir/tree/master/SDPi%20%20Supplement/SDPi%20Rev%201.0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CED06-EC27-4A44-AD4C-242207C91FC4}"/>
              </a:ext>
            </a:extLst>
          </p:cNvPr>
          <p:cNvSpPr/>
          <p:nvPr/>
        </p:nvSpPr>
        <p:spPr>
          <a:xfrm>
            <a:off x="7671834" y="5395285"/>
            <a:ext cx="4324276" cy="3070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EP SES / PKP Application Core Need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E12971-E59C-49BF-AE58-E979839F27B2}"/>
              </a:ext>
            </a:extLst>
          </p:cNvPr>
          <p:cNvCxnSpPr>
            <a:cxnSpLocks/>
          </p:cNvCxnSpPr>
          <p:nvPr/>
        </p:nvCxnSpPr>
        <p:spPr>
          <a:xfrm flipV="1">
            <a:off x="11000849" y="4493094"/>
            <a:ext cx="123416" cy="828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62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B302B-690A-4D47-A621-AAEC3542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SDPi Tour:  From Volume 1 to 2 to 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CE899-044F-478B-AABD-F7687720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2B13E8-E2F1-42A7-A4D7-4750DA1EC71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7E00D-A5EA-40F6-9F7F-CA133651CAE4}"/>
              </a:ext>
            </a:extLst>
          </p:cNvPr>
          <p:cNvSpPr txBox="1"/>
          <p:nvPr/>
        </p:nvSpPr>
        <p:spPr>
          <a:xfrm>
            <a:off x="371789" y="1118999"/>
            <a:ext cx="6139543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SDPi TF Supplement Vol.1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Integration Profiles</a:t>
            </a:r>
          </a:p>
          <a:p>
            <a:pPr marL="23177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SDPi-P Profile</a:t>
            </a:r>
          </a:p>
          <a:p>
            <a:pPr marL="461963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Profile Actors &amp; Transactions &amp; Content Modules</a:t>
            </a:r>
          </a:p>
          <a:p>
            <a:pPr marL="461963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Profile Actor Options</a:t>
            </a:r>
          </a:p>
          <a:p>
            <a:pPr marL="461963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Profile Overview (Concepts &amp; Use Cases)</a:t>
            </a:r>
          </a:p>
          <a:p>
            <a:pPr marL="461963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SES Considerations</a:t>
            </a:r>
          </a:p>
          <a:p>
            <a:pPr marL="231775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SDPi-Reporting Profile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  <a:p>
            <a:pPr marL="231775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SDPi-Alerting Profile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  <a:p>
            <a:pPr marL="231775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SDPi-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xControl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Profile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  <a:p>
            <a:pPr marL="23177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3177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 A:  Requirements Management for 				Plug-n-Trust Interoperability</a:t>
            </a:r>
          </a:p>
          <a:p>
            <a:pPr marL="231775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 B:  Referenced Standards Requirements Coverage</a:t>
            </a:r>
          </a:p>
          <a:p>
            <a:pPr marL="461963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&lt;including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ISO/IEEE 11073 SDC PKP tables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  <a:p>
            <a:pPr marL="231775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 C:  Device Point-of-care Interoperability Use Cases</a:t>
            </a:r>
          </a:p>
          <a:p>
            <a:pPr marL="461963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&lt;including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Gherkin detail &amp; SES Considerations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etc.&gt;</a:t>
            </a:r>
          </a:p>
          <a:p>
            <a:pPr marL="231775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D95000-39D8-4262-98E3-412BA8A0D6E3}"/>
              </a:ext>
            </a:extLst>
          </p:cNvPr>
          <p:cNvSpPr txBox="1"/>
          <p:nvPr/>
        </p:nvSpPr>
        <p:spPr>
          <a:xfrm>
            <a:off x="6722347" y="1118999"/>
            <a:ext cx="5469653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SDPi TF Supplement Vol.2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Transactions</a:t>
            </a:r>
          </a:p>
          <a:p>
            <a:pPr marL="23177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DEV-23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Announce Network Presence</a:t>
            </a:r>
          </a:p>
          <a:p>
            <a:pPr marL="461963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Scope</a:t>
            </a:r>
          </a:p>
          <a:p>
            <a:pPr marL="461963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Actor Roles &amp;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Referenced Standards</a:t>
            </a:r>
          </a:p>
          <a:p>
            <a:pPr marL="461963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Messages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BICEPS level w/ links to Appendix 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461963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Protocol Requirements</a:t>
            </a:r>
          </a:p>
          <a:p>
            <a:pPr marL="461963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SES Considerations</a:t>
            </a:r>
          </a:p>
          <a:p>
            <a:pPr marL="461963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3177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DEV-24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Discover Network Participants</a:t>
            </a:r>
          </a:p>
          <a:p>
            <a:pPr marL="23177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  <a:p>
            <a:pPr marL="23177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DEV-44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Invoke Medical Control Services</a:t>
            </a:r>
          </a:p>
          <a:p>
            <a:pPr marL="23177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3177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Appendix A:  ISO/IEEE 11073 SDC /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MDPWS Message Specifications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Normative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461963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1963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SDC/BICEPS to SDC/MDPWS Message Specifications</a:t>
            </a:r>
          </a:p>
          <a:p>
            <a:pPr marL="461963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1963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Messages for BICEPS Discovery Model</a:t>
            </a:r>
          </a:p>
          <a:p>
            <a:pPr marL="682625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&lt;specific MDPWS message links&gt;</a:t>
            </a:r>
          </a:p>
          <a:p>
            <a:pPr marL="682625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&lt;example exchanges &amp; library calls&gt;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01C2D-8CE4-4932-ADD2-BA407801508E}"/>
              </a:ext>
            </a:extLst>
          </p:cNvPr>
          <p:cNvSpPr txBox="1"/>
          <p:nvPr/>
        </p:nvSpPr>
        <p:spPr>
          <a:xfrm>
            <a:off x="4162298" y="6489700"/>
            <a:ext cx="765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 SDPi Supplement (1.0) document in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IHE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sdpi-fhir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Github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 repository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full details.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B9F4F2-45DD-4B6F-8348-5D41548903ED}"/>
              </a:ext>
            </a:extLst>
          </p:cNvPr>
          <p:cNvGrpSpPr/>
          <p:nvPr/>
        </p:nvGrpSpPr>
        <p:grpSpPr>
          <a:xfrm>
            <a:off x="3245618" y="1494171"/>
            <a:ext cx="3803301" cy="2635751"/>
            <a:chOff x="3245618" y="1494171"/>
            <a:chExt cx="3803301" cy="2635751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BBBA122B-7C05-4E46-9C5A-D89B2C41A9D1}"/>
                </a:ext>
              </a:extLst>
            </p:cNvPr>
            <p:cNvSpPr/>
            <p:nvPr/>
          </p:nvSpPr>
          <p:spPr>
            <a:xfrm>
              <a:off x="6717323" y="1494171"/>
              <a:ext cx="331596" cy="2484975"/>
            </a:xfrm>
            <a:prstGeom prst="lef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F14013-153D-4DA3-B287-CBEDDB9804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5618" y="2759817"/>
              <a:ext cx="3366197" cy="3350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6636F9-3B34-47EA-9FA9-30D0B076EC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5618" y="2863545"/>
              <a:ext cx="3366197" cy="6063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A9F9681-A7A1-4F80-A597-B53406E73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5618" y="3014321"/>
              <a:ext cx="3366197" cy="74606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4AA7CC1-FB69-4636-B465-3E60B73DBF51}"/>
                </a:ext>
              </a:extLst>
            </p:cNvPr>
            <p:cNvCxnSpPr>
              <a:cxnSpLocks/>
            </p:cNvCxnSpPr>
            <p:nvPr/>
          </p:nvCxnSpPr>
          <p:spPr>
            <a:xfrm>
              <a:off x="3597310" y="2025794"/>
              <a:ext cx="3014505" cy="6135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6087BB-0DD7-40EF-9379-A79D088ED095}"/>
                </a:ext>
              </a:extLst>
            </p:cNvPr>
            <p:cNvSpPr txBox="1"/>
            <p:nvPr/>
          </p:nvSpPr>
          <p:spPr>
            <a:xfrm>
              <a:off x="4622242" y="3483591"/>
              <a:ext cx="20950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M:N Profiles &amp; Transactions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AFC44C8-CB7B-4C46-A454-BF84A5B30379}"/>
              </a:ext>
            </a:extLst>
          </p:cNvPr>
          <p:cNvSpPr/>
          <p:nvPr/>
        </p:nvSpPr>
        <p:spPr>
          <a:xfrm>
            <a:off x="846793" y="2556465"/>
            <a:ext cx="2154316" cy="3070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843A1F-0D91-487D-8DD4-67251372BEFA}"/>
              </a:ext>
            </a:extLst>
          </p:cNvPr>
          <p:cNvSpPr/>
          <p:nvPr/>
        </p:nvSpPr>
        <p:spPr>
          <a:xfrm>
            <a:off x="774800" y="5085782"/>
            <a:ext cx="4274033" cy="3070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1F72D0-AFFB-4D9F-8E95-A7B999C851AE}"/>
              </a:ext>
            </a:extLst>
          </p:cNvPr>
          <p:cNvSpPr/>
          <p:nvPr/>
        </p:nvSpPr>
        <p:spPr>
          <a:xfrm>
            <a:off x="3488361" y="5685035"/>
            <a:ext cx="1773646" cy="3070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F1DA11-4635-42A6-8AAA-4D44CBD8A645}"/>
              </a:ext>
            </a:extLst>
          </p:cNvPr>
          <p:cNvSpPr/>
          <p:nvPr/>
        </p:nvSpPr>
        <p:spPr>
          <a:xfrm>
            <a:off x="7207629" y="2824992"/>
            <a:ext cx="1981272" cy="3070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D2CC6B-4E75-4E52-8475-4160D4EB26C6}"/>
              </a:ext>
            </a:extLst>
          </p:cNvPr>
          <p:cNvSpPr/>
          <p:nvPr/>
        </p:nvSpPr>
        <p:spPr>
          <a:xfrm>
            <a:off x="3873989" y="778864"/>
            <a:ext cx="4324276" cy="3070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EP SES Content Fully Integrated</a:t>
            </a:r>
          </a:p>
        </p:txBody>
      </p:sp>
    </p:spTree>
    <p:extLst>
      <p:ext uri="{BB962C8B-B14F-4D97-AF65-F5344CB8AC3E}">
        <p14:creationId xmlns:p14="http://schemas.microsoft.com/office/powerpoint/2010/main" val="13816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 animBg="1"/>
      <p:bldP spid="23" grpId="0" animBg="1"/>
      <p:bldP spid="25" grpId="0" animBg="1"/>
      <p:bldP spid="26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C020-8250-4FD3-8F5B-2F70B821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213591"/>
            <a:ext cx="11923773" cy="1652358"/>
          </a:xfrm>
        </p:spPr>
        <p:txBody>
          <a:bodyPr>
            <a:normAutofit/>
          </a:bodyPr>
          <a:lstStyle/>
          <a:p>
            <a:r>
              <a:rPr lang="en-US" sz="4000" dirty="0"/>
              <a:t>Gemini SES+MDI </a:t>
            </a:r>
            <a:br>
              <a:rPr lang="en-US" sz="4000" dirty="0"/>
            </a:br>
            <a:r>
              <a:rPr lang="en-US" sz="4000" dirty="0"/>
              <a:t>Ecosystem Pathway Operationalization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680B0-22AE-41A6-941B-0890391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C2E69D-70F9-49AE-A92E-4E9896FD6F87}"/>
              </a:ext>
            </a:extLst>
          </p:cNvPr>
          <p:cNvSpPr txBox="1">
            <a:spLocks/>
          </p:cNvSpPr>
          <p:nvPr/>
        </p:nvSpPr>
        <p:spPr>
          <a:xfrm>
            <a:off x="1515980" y="3920032"/>
            <a:ext cx="10676020" cy="55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70C0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Developing SES EP Requirements &amp; Guidance (How) </a:t>
            </a:r>
            <a:endParaRPr lang="en-US" i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7EE37E-38E3-4C05-A160-D2C7BF8D6C36}"/>
              </a:ext>
            </a:extLst>
          </p:cNvPr>
          <p:cNvSpPr txBox="1">
            <a:spLocks/>
          </p:cNvSpPr>
          <p:nvPr/>
        </p:nvSpPr>
        <p:spPr>
          <a:xfrm>
            <a:off x="1515969" y="4563254"/>
            <a:ext cx="10676021" cy="55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70C0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SES Standards Context for application to the Gemini Project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FAD1271F-310D-4A89-A0B2-9E734837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FE0086-66B9-4C5E-A729-57963A55388C}"/>
              </a:ext>
            </a:extLst>
          </p:cNvPr>
          <p:cNvSpPr txBox="1">
            <a:spLocks/>
          </p:cNvSpPr>
          <p:nvPr/>
        </p:nvSpPr>
        <p:spPr>
          <a:xfrm>
            <a:off x="1515980" y="5849698"/>
            <a:ext cx="10676020" cy="55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70C0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Focus:  Role of the IEEE 11073-1070x PKP Standards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9C112C-BEA1-4472-8EF1-C58A260F561F}"/>
              </a:ext>
            </a:extLst>
          </p:cNvPr>
          <p:cNvSpPr txBox="1">
            <a:spLocks/>
          </p:cNvSpPr>
          <p:nvPr/>
        </p:nvSpPr>
        <p:spPr>
          <a:xfrm>
            <a:off x="1515975" y="5206476"/>
            <a:ext cx="10676025" cy="55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70C0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Formalizing SES EP Guidance (What) 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0F2354-89C2-4853-8730-91DB95F68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1" t="9875" r="1012" b="5834"/>
          <a:stretch/>
        </p:blipFill>
        <p:spPr>
          <a:xfrm>
            <a:off x="8584058" y="80655"/>
            <a:ext cx="3548417" cy="36872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396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68438-2CE1-4228-951A-DE411523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1293530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SDPi “RI” – Starter Model @ SES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767C6-992D-4DB9-8658-EA39A51C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B95E81B-E2DA-417D-9B6D-CF716280FB24}"/>
              </a:ext>
            </a:extLst>
          </p:cNvPr>
          <p:cNvSpPr txBox="1"/>
          <p:nvPr/>
        </p:nvSpPr>
        <p:spPr>
          <a:xfrm>
            <a:off x="2983067" y="5244812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1..1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0029EC-4460-43FD-8F67-AFC1C0D9849C}"/>
              </a:ext>
            </a:extLst>
          </p:cNvPr>
          <p:cNvSpPr txBox="1"/>
          <p:nvPr/>
        </p:nvSpPr>
        <p:spPr>
          <a:xfrm>
            <a:off x="3528636" y="2432940"/>
            <a:ext cx="181424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TF-1 Profile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C190EC-F97D-4E0C-9DE3-9212EF745F72}"/>
              </a:ext>
            </a:extLst>
          </p:cNvPr>
          <p:cNvSpPr txBox="1"/>
          <p:nvPr/>
        </p:nvSpPr>
        <p:spPr>
          <a:xfrm>
            <a:off x="3528636" y="3375429"/>
            <a:ext cx="181424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Profile SES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13E7290-19A0-4242-B20A-3C621F511F1D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4435759" y="2802272"/>
            <a:ext cx="0" cy="57315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58EC331-67CD-46B4-89D4-25A1A121CB39}"/>
              </a:ext>
            </a:extLst>
          </p:cNvPr>
          <p:cNvSpPr txBox="1"/>
          <p:nvPr/>
        </p:nvSpPr>
        <p:spPr>
          <a:xfrm>
            <a:off x="5578630" y="2432296"/>
            <a:ext cx="181424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TF-2 Transaction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397F7E-0AD6-4000-99BB-10F6437EEA7E}"/>
              </a:ext>
            </a:extLst>
          </p:cNvPr>
          <p:cNvSpPr txBox="1"/>
          <p:nvPr/>
        </p:nvSpPr>
        <p:spPr>
          <a:xfrm>
            <a:off x="5578630" y="3369235"/>
            <a:ext cx="181424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Transaction SES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CFEF7EE-4C43-4EAB-A021-209A5A5A87B6}"/>
              </a:ext>
            </a:extLst>
          </p:cNvPr>
          <p:cNvCxnSpPr>
            <a:cxnSpLocks/>
            <a:stCxn id="73" idx="2"/>
            <a:endCxn id="79" idx="0"/>
          </p:cNvCxnSpPr>
          <p:nvPr/>
        </p:nvCxnSpPr>
        <p:spPr>
          <a:xfrm>
            <a:off x="6485753" y="2801628"/>
            <a:ext cx="0" cy="56760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E59B100C-AE33-4429-A463-CFCEEA715C14}"/>
              </a:ext>
            </a:extLst>
          </p:cNvPr>
          <p:cNvSpPr txBox="1"/>
          <p:nvPr/>
        </p:nvSpPr>
        <p:spPr>
          <a:xfrm>
            <a:off x="3528636" y="1382355"/>
            <a:ext cx="5914235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 TF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3C73A34-B866-40F0-B47C-2D39EEAE1BCC}"/>
              </a:ext>
            </a:extLst>
          </p:cNvPr>
          <p:cNvSpPr txBox="1"/>
          <p:nvPr/>
        </p:nvSpPr>
        <p:spPr>
          <a:xfrm>
            <a:off x="5578631" y="4483512"/>
            <a:ext cx="181424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SES Requirement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69E463C-D3BF-4381-B1A2-A7E83D5A8C13}"/>
              </a:ext>
            </a:extLst>
          </p:cNvPr>
          <p:cNvSpPr txBox="1"/>
          <p:nvPr/>
        </p:nvSpPr>
        <p:spPr>
          <a:xfrm>
            <a:off x="7628710" y="3375429"/>
            <a:ext cx="1814246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 SES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E7058D8-2383-444D-968E-5BFB133238AF}"/>
              </a:ext>
            </a:extLst>
          </p:cNvPr>
          <p:cNvSpPr txBox="1"/>
          <p:nvPr/>
        </p:nvSpPr>
        <p:spPr>
          <a:xfrm>
            <a:off x="7628625" y="2433016"/>
            <a:ext cx="1814246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TF-3 Content Module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9050917-3447-4A11-BD36-9B8D271C75C6}"/>
              </a:ext>
            </a:extLst>
          </p:cNvPr>
          <p:cNvSpPr txBox="1"/>
          <p:nvPr/>
        </p:nvSpPr>
        <p:spPr>
          <a:xfrm>
            <a:off x="6437082" y="4196023"/>
            <a:ext cx="552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“is a”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9C004C0-DAEC-4242-B1BB-6F82C702BEC8}"/>
              </a:ext>
            </a:extLst>
          </p:cNvPr>
          <p:cNvCxnSpPr>
            <a:cxnSpLocks/>
            <a:stCxn id="87" idx="2"/>
            <a:endCxn id="40" idx="0"/>
          </p:cNvCxnSpPr>
          <p:nvPr/>
        </p:nvCxnSpPr>
        <p:spPr>
          <a:xfrm flipH="1">
            <a:off x="4435759" y="1751687"/>
            <a:ext cx="2049995" cy="68125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BE815BE-5559-41E9-9BC2-4C0A63869E88}"/>
              </a:ext>
            </a:extLst>
          </p:cNvPr>
          <p:cNvCxnSpPr>
            <a:cxnSpLocks/>
            <a:stCxn id="87" idx="2"/>
            <a:endCxn id="73" idx="0"/>
          </p:cNvCxnSpPr>
          <p:nvPr/>
        </p:nvCxnSpPr>
        <p:spPr>
          <a:xfrm flipH="1">
            <a:off x="6485753" y="1751687"/>
            <a:ext cx="1" cy="68060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4D0FD98-1B4C-4E05-93B8-2BE13828B311}"/>
              </a:ext>
            </a:extLst>
          </p:cNvPr>
          <p:cNvCxnSpPr>
            <a:cxnSpLocks/>
            <a:stCxn id="87" idx="2"/>
            <a:endCxn id="91" idx="0"/>
          </p:cNvCxnSpPr>
          <p:nvPr/>
        </p:nvCxnSpPr>
        <p:spPr>
          <a:xfrm>
            <a:off x="6485754" y="1751687"/>
            <a:ext cx="2049994" cy="68132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343365F-59E3-44E7-9227-6C6B0BFA2257}"/>
              </a:ext>
            </a:extLst>
          </p:cNvPr>
          <p:cNvCxnSpPr>
            <a:cxnSpLocks/>
            <a:stCxn id="91" idx="2"/>
            <a:endCxn id="90" idx="0"/>
          </p:cNvCxnSpPr>
          <p:nvPr/>
        </p:nvCxnSpPr>
        <p:spPr>
          <a:xfrm>
            <a:off x="8535748" y="3079347"/>
            <a:ext cx="85" cy="29608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51B7F5B3-0244-460C-B0DF-0F248B4E9032}"/>
              </a:ext>
            </a:extLst>
          </p:cNvPr>
          <p:cNvCxnSpPr>
            <a:stCxn id="88" idx="0"/>
            <a:endCxn id="41" idx="2"/>
          </p:cNvCxnSpPr>
          <p:nvPr/>
        </p:nvCxnSpPr>
        <p:spPr>
          <a:xfrm rot="16200000" flipV="1">
            <a:off x="5091382" y="3089139"/>
            <a:ext cx="738751" cy="2049995"/>
          </a:xfrm>
          <a:prstGeom prst="bentConnector3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4DBCE167-3308-48CA-9336-755A1244B93A}"/>
              </a:ext>
            </a:extLst>
          </p:cNvPr>
          <p:cNvCxnSpPr>
            <a:cxnSpLocks/>
            <a:stCxn id="88" idx="0"/>
            <a:endCxn id="79" idx="2"/>
          </p:cNvCxnSpPr>
          <p:nvPr/>
        </p:nvCxnSpPr>
        <p:spPr>
          <a:xfrm rot="16200000" flipV="1">
            <a:off x="6113282" y="4111039"/>
            <a:ext cx="744945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DDA4EC29-A2E2-4140-A743-492C3BDB9C18}"/>
              </a:ext>
            </a:extLst>
          </p:cNvPr>
          <p:cNvCxnSpPr>
            <a:cxnSpLocks/>
            <a:stCxn id="88" idx="0"/>
            <a:endCxn id="90" idx="2"/>
          </p:cNvCxnSpPr>
          <p:nvPr/>
        </p:nvCxnSpPr>
        <p:spPr>
          <a:xfrm rot="5400000" flipH="1" flipV="1">
            <a:off x="7141418" y="3089098"/>
            <a:ext cx="738751" cy="205007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E1F6523-4359-4FCF-8E2E-57D0F9E7D833}"/>
              </a:ext>
            </a:extLst>
          </p:cNvPr>
          <p:cNvGrpSpPr/>
          <p:nvPr/>
        </p:nvGrpSpPr>
        <p:grpSpPr>
          <a:xfrm>
            <a:off x="2175318" y="5475645"/>
            <a:ext cx="8619293" cy="377136"/>
            <a:chOff x="2354487" y="5467841"/>
            <a:chExt cx="8619293" cy="37713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D78962E-7233-4758-9838-37B437133C42}"/>
                </a:ext>
              </a:extLst>
            </p:cNvPr>
            <p:cNvSpPr txBox="1"/>
            <p:nvPr/>
          </p:nvSpPr>
          <p:spPr>
            <a:xfrm>
              <a:off x="2354487" y="5467841"/>
              <a:ext cx="1814246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SES General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1B80CA6-5A79-4A23-8C50-A753BD2510F5}"/>
                </a:ext>
              </a:extLst>
            </p:cNvPr>
            <p:cNvSpPr txBox="1"/>
            <p:nvPr/>
          </p:nvSpPr>
          <p:spPr>
            <a:xfrm>
              <a:off x="4622836" y="5475645"/>
              <a:ext cx="1814246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SES Safety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9550579-DE14-4798-848A-8B07CFB0FA2D}"/>
                </a:ext>
              </a:extLst>
            </p:cNvPr>
            <p:cNvSpPr txBox="1"/>
            <p:nvPr/>
          </p:nvSpPr>
          <p:spPr>
            <a:xfrm>
              <a:off x="6891185" y="5474304"/>
              <a:ext cx="1814246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SES Effectiveness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D42F823-D417-484F-B4EC-1D5DC887DB46}"/>
                </a:ext>
              </a:extLst>
            </p:cNvPr>
            <p:cNvSpPr txBox="1"/>
            <p:nvPr/>
          </p:nvSpPr>
          <p:spPr>
            <a:xfrm>
              <a:off x="9159534" y="5474304"/>
              <a:ext cx="1814246" cy="3693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SES Security</a:t>
              </a:r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8A3F2D9-1087-4C6E-B3FB-F96616DF0F69}"/>
              </a:ext>
            </a:extLst>
          </p:cNvPr>
          <p:cNvCxnSpPr>
            <a:cxnSpLocks/>
            <a:stCxn id="88" idx="2"/>
            <a:endCxn id="53" idx="0"/>
          </p:cNvCxnSpPr>
          <p:nvPr/>
        </p:nvCxnSpPr>
        <p:spPr>
          <a:xfrm rot="5400000">
            <a:off x="4472698" y="3462588"/>
            <a:ext cx="622801" cy="340331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6257349-96AA-431A-BFAA-9B6F201A8F73}"/>
              </a:ext>
            </a:extLst>
          </p:cNvPr>
          <p:cNvCxnSpPr>
            <a:cxnSpLocks/>
            <a:stCxn id="88" idx="2"/>
            <a:endCxn id="54" idx="0"/>
          </p:cNvCxnSpPr>
          <p:nvPr/>
        </p:nvCxnSpPr>
        <p:spPr>
          <a:xfrm rot="5400000">
            <a:off x="5602970" y="4600664"/>
            <a:ext cx="630605" cy="113496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0F060D0-077D-4069-B481-C67F21B83F91}"/>
              </a:ext>
            </a:extLst>
          </p:cNvPr>
          <p:cNvCxnSpPr>
            <a:cxnSpLocks/>
            <a:stCxn id="88" idx="2"/>
            <a:endCxn id="55" idx="0"/>
          </p:cNvCxnSpPr>
          <p:nvPr/>
        </p:nvCxnSpPr>
        <p:spPr>
          <a:xfrm rot="16200000" flipH="1">
            <a:off x="6737814" y="4600783"/>
            <a:ext cx="629264" cy="113338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0C3CB3D-AF25-4B4D-91E7-9B46259B9ED2}"/>
              </a:ext>
            </a:extLst>
          </p:cNvPr>
          <p:cNvCxnSpPr>
            <a:cxnSpLocks/>
            <a:stCxn id="88" idx="2"/>
            <a:endCxn id="56" idx="0"/>
          </p:cNvCxnSpPr>
          <p:nvPr/>
        </p:nvCxnSpPr>
        <p:spPr>
          <a:xfrm rot="16200000" flipH="1">
            <a:off x="7871989" y="3466609"/>
            <a:ext cx="629264" cy="340173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9ED07C1-E018-4B12-82D6-D567867FC3AC}"/>
              </a:ext>
            </a:extLst>
          </p:cNvPr>
          <p:cNvSpPr txBox="1"/>
          <p:nvPr/>
        </p:nvSpPr>
        <p:spPr>
          <a:xfrm>
            <a:off x="6442546" y="4900357"/>
            <a:ext cx="688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“has a”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7E4B8E-817A-44DB-B9C7-157A9978BFC6}"/>
              </a:ext>
            </a:extLst>
          </p:cNvPr>
          <p:cNvSpPr txBox="1"/>
          <p:nvPr/>
        </p:nvSpPr>
        <p:spPr>
          <a:xfrm>
            <a:off x="5289298" y="5251127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4B6D9AA-0057-4C46-AABB-9BE1FCC34217}"/>
              </a:ext>
            </a:extLst>
          </p:cNvPr>
          <p:cNvSpPr txBox="1"/>
          <p:nvPr/>
        </p:nvSpPr>
        <p:spPr>
          <a:xfrm>
            <a:off x="7557647" y="5243684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9CCB1E9-8CE7-4359-9AB1-BB6B21D1CF54}"/>
              </a:ext>
            </a:extLst>
          </p:cNvPr>
          <p:cNvSpPr txBox="1"/>
          <p:nvPr/>
        </p:nvSpPr>
        <p:spPr>
          <a:xfrm>
            <a:off x="9849941" y="5251127"/>
            <a:ext cx="47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0..1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156317-1A84-4612-9938-E621E56E4A3D}"/>
              </a:ext>
            </a:extLst>
          </p:cNvPr>
          <p:cNvSpPr txBox="1"/>
          <p:nvPr/>
        </p:nvSpPr>
        <p:spPr>
          <a:xfrm>
            <a:off x="225091" y="3998316"/>
            <a:ext cx="3982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NOTE:  </a:t>
            </a:r>
            <a:r>
              <a:rPr lang="en-US" b="1" dirty="0">
                <a:solidFill>
                  <a:srgbClr val="0070C0"/>
                </a:solidFill>
              </a:rPr>
              <a:t>11073-1070x PKPs linked here from TF-1 Appendix B ICS Tables will be a primary source of these requirements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C742CDB8-769A-4D0E-9F2C-60A24DE18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9700"/>
            <a:ext cx="12191999" cy="365125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</p:spTree>
    <p:extLst>
      <p:ext uri="{BB962C8B-B14F-4D97-AF65-F5344CB8AC3E}">
        <p14:creationId xmlns:p14="http://schemas.microsoft.com/office/powerpoint/2010/main" val="136840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68438-2CE1-4228-951A-DE411523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1293530" cy="60504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Next Step:  </a:t>
            </a:r>
            <a:r>
              <a:rPr lang="en-US" i="1" dirty="0">
                <a:solidFill>
                  <a:srgbClr val="0070C0"/>
                </a:solidFill>
              </a:rPr>
              <a:t>Requirements Interoperability Pilot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767C6-992D-4DB9-8658-EA39A51C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2B13E8-E2F1-42A7-A4D7-4750DA1EC71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DB6A7-4E92-4E30-BB8A-AA82B2AECECD}"/>
              </a:ext>
            </a:extLst>
          </p:cNvPr>
          <p:cNvSpPr txBox="1"/>
          <p:nvPr/>
        </p:nvSpPr>
        <p:spPr>
          <a:xfrm>
            <a:off x="428447" y="696321"/>
            <a:ext cx="4731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Hanging Gardens Layer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DC408A-434C-4E56-9777-D7E50EB4FF4A}"/>
              </a:ext>
            </a:extLst>
          </p:cNvPr>
          <p:cNvSpPr txBox="1"/>
          <p:nvPr/>
        </p:nvSpPr>
        <p:spPr>
          <a:xfrm>
            <a:off x="5647622" y="1289156"/>
            <a:ext cx="627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43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SORD 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SPoC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SICU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TF-1 Apdx. C + Profile Specific Map.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2D709E-EDD4-4579-B190-D4FB9D441222}"/>
              </a:ext>
            </a:extLst>
          </p:cNvPr>
          <p:cNvSpPr/>
          <p:nvPr/>
        </p:nvSpPr>
        <p:spPr>
          <a:xfrm>
            <a:off x="575777" y="5274983"/>
            <a:ext cx="4584234" cy="33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10207 – DIM and Service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1EAF00-08F8-4B37-B8D2-202B4917D3DF}"/>
              </a:ext>
            </a:extLst>
          </p:cNvPr>
          <p:cNvSpPr/>
          <p:nvPr/>
        </p:nvSpPr>
        <p:spPr>
          <a:xfrm>
            <a:off x="428448" y="2633898"/>
            <a:ext cx="4970620" cy="3718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Interoperability Properties &amp; Controls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PRACtical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1237DB-713B-4EEF-908D-127851576E69}"/>
              </a:ext>
            </a:extLst>
          </p:cNvPr>
          <p:cNvSpPr/>
          <p:nvPr/>
        </p:nvSpPr>
        <p:spPr>
          <a:xfrm>
            <a:off x="428448" y="3967004"/>
            <a:ext cx="4970620" cy="364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IEEE 11073-1072x -10799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ModSpecs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DA4C76-26CD-4BB4-B242-1B5075EE9460}"/>
              </a:ext>
            </a:extLst>
          </p:cNvPr>
          <p:cNvSpPr/>
          <p:nvPr/>
        </p:nvSpPr>
        <p:spPr>
          <a:xfrm>
            <a:off x="428448" y="1299683"/>
            <a:ext cx="4970620" cy="3672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Narratives / Use Cases / Requirements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BB2F43-2DAC-4162-BD01-72452D23315A}"/>
              </a:ext>
            </a:extLst>
          </p:cNvPr>
          <p:cNvSpPr/>
          <p:nvPr/>
        </p:nvSpPr>
        <p:spPr>
          <a:xfrm>
            <a:off x="428448" y="1737542"/>
            <a:ext cx="4970620" cy="3775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Reference Architectures / Frameworks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E77E35-7DF8-4887-8BD4-99AE7769AA17}"/>
              </a:ext>
            </a:extLst>
          </p:cNvPr>
          <p:cNvSpPr/>
          <p:nvPr/>
        </p:nvSpPr>
        <p:spPr>
          <a:xfrm>
            <a:off x="428448" y="3518826"/>
            <a:ext cx="4970620" cy="3775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SDPi+FHIR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Profiles / IGs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33F60E-798C-4E1A-BFA1-53FED4451116}"/>
              </a:ext>
            </a:extLst>
          </p:cNvPr>
          <p:cNvSpPr/>
          <p:nvPr/>
        </p:nvSpPr>
        <p:spPr>
          <a:xfrm>
            <a:off x="428448" y="2185720"/>
            <a:ext cx="4970621" cy="3775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Device / Health Software Specializations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DF7FDA-C1C8-4480-8B7C-FC9A0C38E313}"/>
              </a:ext>
            </a:extLst>
          </p:cNvPr>
          <p:cNvSpPr/>
          <p:nvPr/>
        </p:nvSpPr>
        <p:spPr>
          <a:xfrm>
            <a:off x="428448" y="3076362"/>
            <a:ext cx="4970620" cy="37185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ISO/IEC JWG7 Safety, Effectiveness &amp; Security Standards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EC291C-947A-4D81-A907-666B6B867ED4}"/>
              </a:ext>
            </a:extLst>
          </p:cNvPr>
          <p:cNvSpPr/>
          <p:nvPr/>
        </p:nvSpPr>
        <p:spPr>
          <a:xfrm>
            <a:off x="428448" y="6076968"/>
            <a:ext cx="4970620" cy="36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20702 - MDPWS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1FE9EE-4CE3-41CA-855B-54ADE0A88974}"/>
              </a:ext>
            </a:extLst>
          </p:cNvPr>
          <p:cNvSpPr/>
          <p:nvPr/>
        </p:nvSpPr>
        <p:spPr>
          <a:xfrm>
            <a:off x="428449" y="5255859"/>
            <a:ext cx="4970620" cy="33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10207 – DIM and Service Model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364AE-65DA-4A77-9AEA-C292E4B1F118}"/>
              </a:ext>
            </a:extLst>
          </p:cNvPr>
          <p:cNvSpPr/>
          <p:nvPr/>
        </p:nvSpPr>
        <p:spPr>
          <a:xfrm>
            <a:off x="428448" y="5664537"/>
            <a:ext cx="4970620" cy="341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20701 – Architecture and Protocol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CC9930-49CB-477E-A434-FF84B9E36CDF}"/>
              </a:ext>
            </a:extLst>
          </p:cNvPr>
          <p:cNvSpPr/>
          <p:nvPr/>
        </p:nvSpPr>
        <p:spPr>
          <a:xfrm>
            <a:off x="428448" y="4401864"/>
            <a:ext cx="4970620" cy="3607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IEEE 11073-1070x PKP (Safety)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70E66B-7DBC-4369-85C6-E2F4DDBF66FA}"/>
              </a:ext>
            </a:extLst>
          </p:cNvPr>
          <p:cNvSpPr/>
          <p:nvPr/>
        </p:nvSpPr>
        <p:spPr>
          <a:xfrm>
            <a:off x="428447" y="4833233"/>
            <a:ext cx="4970621" cy="35201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ISO/IEEE 11073-1010x Nomenclature &amp; 11073-10201 DIM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8BDD7A-8961-49EC-9F2B-322D385031AA}"/>
              </a:ext>
            </a:extLst>
          </p:cNvPr>
          <p:cNvSpPr txBox="1"/>
          <p:nvPr/>
        </p:nvSpPr>
        <p:spPr>
          <a:xfrm>
            <a:off x="6277091" y="590651"/>
            <a:ext cx="4731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SDPi 1.0 – Basic RI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C72291-692F-4651-B473-23B294B7771A}"/>
              </a:ext>
            </a:extLst>
          </p:cNvPr>
          <p:cNvSpPr txBox="1"/>
          <p:nvPr/>
        </p:nvSpPr>
        <p:spPr>
          <a:xfrm>
            <a:off x="5650787" y="1724831"/>
            <a:ext cx="627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43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MD-SOA (SDC Core)	TF-1 SDPi Profiles Overview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78FE8C2-F550-46EA-9D85-C506278D23DF}"/>
              </a:ext>
            </a:extLst>
          </p:cNvPr>
          <p:cNvGrpSpPr/>
          <p:nvPr/>
        </p:nvGrpSpPr>
        <p:grpSpPr>
          <a:xfrm>
            <a:off x="5650787" y="925665"/>
            <a:ext cx="6112764" cy="369332"/>
            <a:chOff x="5650787" y="1066923"/>
            <a:chExt cx="6112764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259C08-8694-43BD-B62E-163AC3E1EC66}"/>
                </a:ext>
              </a:extLst>
            </p:cNvPr>
            <p:cNvSpPr txBox="1"/>
            <p:nvPr/>
          </p:nvSpPr>
          <p:spPr>
            <a:xfrm>
              <a:off x="5650787" y="1066923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743200" algn="l"/>
                </a:tabLst>
                <a:defRPr/>
              </a:pPr>
              <a:r>
                <a:rPr kumimoji="0" lang="en-US" sz="1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STANDARDS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337DA23-0C08-4021-822B-6BCD9FECA970}"/>
                </a:ext>
              </a:extLst>
            </p:cNvPr>
            <p:cNvSpPr txBox="1"/>
            <p:nvPr/>
          </p:nvSpPr>
          <p:spPr>
            <a:xfrm>
              <a:off x="8393987" y="1066923"/>
              <a:ext cx="3369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tabLst>
                  <a:tab pos="2743200" algn="l"/>
                </a:tabLst>
                <a:defRPr b="1" u="sng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743200" algn="l"/>
                </a:tabLst>
                <a:defRPr/>
              </a:pPr>
              <a:r>
                <a:rPr kumimoji="0" lang="en-US" sz="1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SDPi TF Sections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DD3BDFD-A970-4454-A49F-75D4F7497B76}"/>
              </a:ext>
            </a:extLst>
          </p:cNvPr>
          <p:cNvSpPr txBox="1"/>
          <p:nvPr/>
        </p:nvSpPr>
        <p:spPr>
          <a:xfrm>
            <a:off x="5650787" y="2160506"/>
            <a:ext cx="627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43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IHE TF-3 &amp; X73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	TF-3 BICEPS sections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68C8B0-8F3A-41FD-B331-198795704A93}"/>
              </a:ext>
            </a:extLst>
          </p:cNvPr>
          <p:cNvSpPr txBox="1"/>
          <p:nvPr/>
        </p:nvSpPr>
        <p:spPr>
          <a:xfrm>
            <a:off x="5650787" y="2596181"/>
            <a:ext cx="627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43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(Null layer)	TF-1 Apdx. A “SES MDI” Section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070017-5289-41A8-A9D0-921F322A3E66}"/>
              </a:ext>
            </a:extLst>
          </p:cNvPr>
          <p:cNvSpPr txBox="1"/>
          <p:nvPr/>
        </p:nvSpPr>
        <p:spPr>
          <a:xfrm>
            <a:off x="5650787" y="3031856"/>
            <a:ext cx="627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43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80001-1 (2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Ed.), Annex 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TF-1 Apdx. B + TF SES Sections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B77E17-2CA0-4344-992C-99B8EE0E3EEC}"/>
              </a:ext>
            </a:extLst>
          </p:cNvPr>
          <p:cNvSpPr txBox="1"/>
          <p:nvPr/>
        </p:nvSpPr>
        <p:spPr>
          <a:xfrm>
            <a:off x="5650787" y="3467531"/>
            <a:ext cx="627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43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(opt)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PIXm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PDQm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TF-1 SDPi-P FHIR (in) Gateway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DF9D9D-C943-4BB4-B5FB-3F3F84CC4EAE}"/>
              </a:ext>
            </a:extLst>
          </p:cNvPr>
          <p:cNvSpPr txBox="1"/>
          <p:nvPr/>
        </p:nvSpPr>
        <p:spPr>
          <a:xfrm>
            <a:off x="5650787" y="3903206"/>
            <a:ext cx="627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43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(Null layer)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5B3628-54BA-4772-9EE8-1A819B2E408D}"/>
              </a:ext>
            </a:extLst>
          </p:cNvPr>
          <p:cNvSpPr txBox="1"/>
          <p:nvPr/>
        </p:nvSpPr>
        <p:spPr>
          <a:xfrm>
            <a:off x="5647623" y="4338881"/>
            <a:ext cx="627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43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11073-1070x ICS + R’s?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TF-1/-2/-3 SDPi SES Sections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4AF23C-6619-4B98-AB15-E327BBEBD699}"/>
              </a:ext>
            </a:extLst>
          </p:cNvPr>
          <p:cNvSpPr txBox="1"/>
          <p:nvPr/>
        </p:nvSpPr>
        <p:spPr>
          <a:xfrm>
            <a:off x="5647622" y="4774556"/>
            <a:ext cx="654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43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RTMMS + DIM ICS Tables?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TF-3 + TF-1 “Content Profiles” Sections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CBFDD0-B945-492C-93C0-55C4C0A1A13B}"/>
              </a:ext>
            </a:extLst>
          </p:cNvPr>
          <p:cNvSpPr txBox="1"/>
          <p:nvPr/>
        </p:nvSpPr>
        <p:spPr>
          <a:xfrm>
            <a:off x="5647622" y="5210231"/>
            <a:ext cx="627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43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ICS Tables +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Rxxxx’s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TF-1 Apdx. B + Profile Mappings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F10DA7-8D49-444C-A2AA-B16A12E1E604}"/>
              </a:ext>
            </a:extLst>
          </p:cNvPr>
          <p:cNvSpPr txBox="1"/>
          <p:nvPr/>
        </p:nvSpPr>
        <p:spPr>
          <a:xfrm>
            <a:off x="5647622" y="5645906"/>
            <a:ext cx="627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43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ICS Tables +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Rxxxx’s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TF-1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Apdx.B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TF-1 &amp; TF-2 Trans.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D59CDE-C77F-4B2F-A08F-C38F75CA76DA}"/>
              </a:ext>
            </a:extLst>
          </p:cNvPr>
          <p:cNvSpPr txBox="1"/>
          <p:nvPr/>
        </p:nvSpPr>
        <p:spPr>
          <a:xfrm>
            <a:off x="5650787" y="6081580"/>
            <a:ext cx="65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4320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ICS Tables +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Rxxxx’s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TF-1 Apdx. B+TF-2 Apdx.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A+Trans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C95DC1-C6FF-4EAF-A197-080ED5C91CAE}"/>
              </a:ext>
            </a:extLst>
          </p:cNvPr>
          <p:cNvSpPr txBox="1"/>
          <p:nvPr/>
        </p:nvSpPr>
        <p:spPr>
          <a:xfrm>
            <a:off x="4451684" y="6490587"/>
            <a:ext cx="717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Priority Roadmap &amp; RI items +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indicate normative RI Items)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7241BF-D9C0-4817-9936-3E323C4076E4}"/>
              </a:ext>
            </a:extLst>
          </p:cNvPr>
          <p:cNvSpPr/>
          <p:nvPr/>
        </p:nvSpPr>
        <p:spPr>
          <a:xfrm>
            <a:off x="5647621" y="3079371"/>
            <a:ext cx="2604417" cy="3070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3C1E6A-C299-451B-A4A4-EF57A7EC0802}"/>
              </a:ext>
            </a:extLst>
          </p:cNvPr>
          <p:cNvSpPr/>
          <p:nvPr/>
        </p:nvSpPr>
        <p:spPr>
          <a:xfrm>
            <a:off x="5647620" y="4387558"/>
            <a:ext cx="2340757" cy="3070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5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39C7-EB00-497E-BA01-4AF7BA7E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1353800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Gemini EP – Application of SES Standards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D95BC-FA3E-4E6B-AA12-D19139741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 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32005-056B-44C6-8408-7A3F8CD5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D9E782A-6315-4FF1-8DA4-AAF3A7E91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4" y="1021730"/>
            <a:ext cx="2926629" cy="3884686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2ABADC82-50D1-4B9D-A26F-C409860D2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632" y="1518684"/>
            <a:ext cx="7479983" cy="5207486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E14F5F4-2C4F-4549-B0A1-C242F22D4D28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2631427" y="4067538"/>
            <a:ext cx="596812" cy="227456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30968E9-9F54-42C2-8C32-1778CA6B962D}"/>
              </a:ext>
            </a:extLst>
          </p:cNvPr>
          <p:cNvSpPr txBox="1"/>
          <p:nvPr/>
        </p:nvSpPr>
        <p:spPr>
          <a:xfrm>
            <a:off x="1089623" y="5566370"/>
            <a:ext cx="3091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Draft 11073-10700 Implementation Conformance Statement (ICS) Table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7E5415-DF89-47AF-A155-0567AFE11B8D}"/>
              </a:ext>
            </a:extLst>
          </p:cNvPr>
          <p:cNvSpPr/>
          <p:nvPr/>
        </p:nvSpPr>
        <p:spPr>
          <a:xfrm>
            <a:off x="9056198" y="2501559"/>
            <a:ext cx="2604417" cy="40394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6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39C7-EB00-497E-BA01-4AF7BA7E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1353800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Gemini EP – Application of SES Standards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D95BC-FA3E-4E6B-AA12-D19139741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 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32005-056B-44C6-8408-7A3F8CD5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D9E782A-6315-4FF1-8DA4-AAF3A7E91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4" y="1021730"/>
            <a:ext cx="2926629" cy="3884686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E8927E4B-A698-4712-9DB6-3715FAA48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327" y="1021730"/>
            <a:ext cx="6536929" cy="5732488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E914B6-E221-460A-A130-C08DDD039942}"/>
              </a:ext>
            </a:extLst>
          </p:cNvPr>
          <p:cNvSpPr/>
          <p:nvPr/>
        </p:nvSpPr>
        <p:spPr>
          <a:xfrm>
            <a:off x="9256196" y="2754001"/>
            <a:ext cx="2053193" cy="380387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70AB71F-FE79-40EA-9F11-F5FCDBFC4507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2981293" y="3717672"/>
            <a:ext cx="602422" cy="297991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2DD0C21-2075-4718-A62B-797183BA58B6}"/>
              </a:ext>
            </a:extLst>
          </p:cNvPr>
          <p:cNvSpPr txBox="1"/>
          <p:nvPr/>
        </p:nvSpPr>
        <p:spPr>
          <a:xfrm>
            <a:off x="2325293" y="5189939"/>
            <a:ext cx="236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ISO/IEC 80001-1:2021, Appendix 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1D69C-DA69-4E39-88A2-BA26BD9B256C}"/>
              </a:ext>
            </a:extLst>
          </p:cNvPr>
          <p:cNvSpPr txBox="1"/>
          <p:nvPr/>
        </p:nvSpPr>
        <p:spPr>
          <a:xfrm>
            <a:off x="233864" y="6172997"/>
            <a:ext cx="383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Note:  80001-1 referenced </a:t>
            </a:r>
            <a:r>
              <a:rPr lang="en-US" i="1" dirty="0">
                <a:solidFill>
                  <a:srgbClr val="0070C0"/>
                </a:solidFill>
              </a:rPr>
              <a:t>informatively</a:t>
            </a:r>
            <a:r>
              <a:rPr lang="en-US" dirty="0">
                <a:solidFill>
                  <a:srgbClr val="0070C0"/>
                </a:solidFill>
              </a:rPr>
              <a:t> from 11073-10700</a:t>
            </a:r>
          </a:p>
        </p:txBody>
      </p:sp>
    </p:spTree>
    <p:extLst>
      <p:ext uri="{BB962C8B-B14F-4D97-AF65-F5344CB8AC3E}">
        <p14:creationId xmlns:p14="http://schemas.microsoft.com/office/powerpoint/2010/main" val="4261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39C7-EB00-497E-BA01-4AF7BA7E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Gemini EP Deliverables &amp; Artifacts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D95BC-FA3E-4E6B-AA12-D19139741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Gemini SES MDI SDPi+FHIR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32005-056B-44C6-8408-7A3F8CD5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E06C8-FA15-401B-8833-CA5649D69A22}"/>
              </a:ext>
            </a:extLst>
          </p:cNvPr>
          <p:cNvSpPr txBox="1"/>
          <p:nvPr/>
        </p:nvSpPr>
        <p:spPr>
          <a:xfrm>
            <a:off x="1015999" y="950918"/>
            <a:ext cx="1109559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0070C0"/>
                </a:solidFill>
              </a:rPr>
              <a:t>Ecosystem Pathway will create …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b="1" i="1" dirty="0">
                <a:solidFill>
                  <a:srgbClr val="0070C0"/>
                </a:solidFill>
              </a:rPr>
              <a:t>Multi-year (3+) EP Roadmap </a:t>
            </a:r>
            <a:r>
              <a:rPr lang="en-US" sz="2000" dirty="0">
                <a:solidFill>
                  <a:srgbClr val="0070C0"/>
                </a:solidFill>
              </a:rPr>
              <a:t>leading to a point where an ecosystem </a:t>
            </a:r>
            <a:r>
              <a:rPr lang="en-US" sz="2000" dirty="0" err="1">
                <a:solidFill>
                  <a:srgbClr val="0070C0"/>
                </a:solidFill>
              </a:rPr>
              <a:t>PnT</a:t>
            </a:r>
            <a:r>
              <a:rPr lang="en-US" sz="2000" dirty="0">
                <a:solidFill>
                  <a:srgbClr val="0070C0"/>
                </a:solidFill>
              </a:rPr>
              <a:t> products can be assessed for conformity, placed into use, and monitored for SES+MDI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b="1" i="1" dirty="0">
                <a:solidFill>
                  <a:srgbClr val="0070C0"/>
                </a:solidFill>
              </a:rPr>
              <a:t>Guidance document </a:t>
            </a:r>
            <a:r>
              <a:rPr lang="en-US" sz="2000" dirty="0">
                <a:solidFill>
                  <a:srgbClr val="0070C0"/>
                </a:solidFill>
              </a:rPr>
              <a:t>that will serve as the primary resource for the principles, requirements and guidelines for achieving SES+MDI across the product ecosystem</a:t>
            </a:r>
            <a:endParaRPr lang="en-US" sz="2000" b="1" i="1" dirty="0">
              <a:solidFill>
                <a:srgbClr val="0070C0"/>
              </a:solidFill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b="1" i="1" dirty="0">
                <a:solidFill>
                  <a:srgbClr val="0070C0"/>
                </a:solidFill>
              </a:rPr>
              <a:t>SES content </a:t>
            </a:r>
            <a:r>
              <a:rPr lang="en-US" sz="2000" dirty="0">
                <a:solidFill>
                  <a:srgbClr val="0070C0"/>
                </a:solidFill>
              </a:rPr>
              <a:t>in the SDC/SDPi+FHIR specification documents (w/ requirements interoperability)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b="1" i="1" dirty="0">
                <a:solidFill>
                  <a:srgbClr val="0070C0"/>
                </a:solidFill>
              </a:rPr>
              <a:t>Test</a:t>
            </a:r>
            <a:r>
              <a:rPr lang="en-US" sz="2000" dirty="0">
                <a:solidFill>
                  <a:srgbClr val="0070C0"/>
                </a:solidFill>
              </a:rPr>
              <a:t> and </a:t>
            </a:r>
            <a:r>
              <a:rPr lang="en-US" sz="2000" b="1" i="1" dirty="0">
                <a:solidFill>
                  <a:srgbClr val="0070C0"/>
                </a:solidFill>
              </a:rPr>
              <a:t>Conformity Acceptance </a:t>
            </a:r>
            <a:r>
              <a:rPr lang="en-US" sz="2000" dirty="0">
                <a:solidFill>
                  <a:srgbClr val="0070C0"/>
                </a:solidFill>
              </a:rPr>
              <a:t>requirements, principles, guidelines (incl. test cases, scripts, etc.)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b="1" i="1" dirty="0">
                <a:solidFill>
                  <a:srgbClr val="0070C0"/>
                </a:solidFill>
              </a:rPr>
              <a:t>Test Report template </a:t>
            </a:r>
            <a:r>
              <a:rPr lang="en-US" sz="2000" dirty="0">
                <a:solidFill>
                  <a:srgbClr val="0070C0"/>
                </a:solidFill>
              </a:rPr>
              <a:t>(in support of “regulatory submission ready”)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b="1" i="1" dirty="0">
                <a:solidFill>
                  <a:srgbClr val="0070C0"/>
                </a:solidFill>
              </a:rPr>
              <a:t>Educational materials </a:t>
            </a:r>
            <a:r>
              <a:rPr lang="en-US" sz="2000" dirty="0">
                <a:solidFill>
                  <a:srgbClr val="0070C0"/>
                </a:solidFill>
              </a:rPr>
              <a:t>+ workshops, roundtables, etc.</a:t>
            </a:r>
            <a:endParaRPr lang="en-US" sz="2000" b="1" i="1" dirty="0">
              <a:solidFill>
                <a:srgbClr val="0070C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9048A8-CFA4-47B1-9122-76B4C2A6D545}"/>
              </a:ext>
            </a:extLst>
          </p:cNvPr>
          <p:cNvSpPr txBox="1">
            <a:spLocks/>
          </p:cNvSpPr>
          <p:nvPr/>
        </p:nvSpPr>
        <p:spPr>
          <a:xfrm>
            <a:off x="1016000" y="5301876"/>
            <a:ext cx="11176000" cy="1187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1688" indent="-801688">
              <a:buFont typeface="Arial" panose="020B0604020202020204" pitchFamily="34" charset="0"/>
              <a:buNone/>
              <a:tabLst>
                <a:tab pos="801688" algn="l"/>
              </a:tabLst>
            </a:pPr>
            <a:r>
              <a:rPr lang="en-US" sz="2400" b="1" dirty="0">
                <a:solidFill>
                  <a:srgbClr val="0070C0"/>
                </a:solidFill>
              </a:rPr>
              <a:t>Note:</a:t>
            </a:r>
            <a:r>
              <a:rPr lang="en-US" sz="2400" dirty="0"/>
              <a:t>	</a:t>
            </a:r>
            <a:r>
              <a:rPr lang="en-US" sz="2400" i="1" dirty="0">
                <a:solidFill>
                  <a:srgbClr val="0070C0"/>
                </a:solidFill>
              </a:rPr>
              <a:t>Formal “deliverables” governance (approval / balloting) and publication will be under the auspices of IHE and HL7; however, the specific details have yet to be finalized.</a:t>
            </a:r>
          </a:p>
        </p:txBody>
      </p:sp>
    </p:spTree>
    <p:extLst>
      <p:ext uri="{BB962C8B-B14F-4D97-AF65-F5344CB8AC3E}">
        <p14:creationId xmlns:p14="http://schemas.microsoft.com/office/powerpoint/2010/main" val="208124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BAB3-FC2B-4EDF-81B1-04882F86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1012036" cy="217951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Gemini SES+MDI / Ecosystem Pathway – 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Role of the IEEE 11073-1070x PKP’s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8EF34-0F94-42A6-A251-D037D2CDB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key focus of the EP discussions will be to effectively integrate the requirements of the IEEE 11073-1070x Participant Key Purposes (PKP) standards, which will provide a core </a:t>
            </a:r>
            <a:r>
              <a:rPr lang="en-US" i="1" dirty="0">
                <a:solidFill>
                  <a:srgbClr val="0070C0"/>
                </a:solidFill>
              </a:rPr>
              <a:t>consensus</a:t>
            </a:r>
            <a:r>
              <a:rPr lang="en-US" dirty="0"/>
              <a:t> set of risk mitigations within the ISO/IEEE 11073 Service-oriented Device Connectivity (SDC) family of interoperability standards.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DFBDE-DFB6-4AB1-B4DE-DA6B2C96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 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AA3B-90CA-4F4A-82C4-C1FFD9C6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43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Gemini EP </a:t>
            </a:r>
            <a:r>
              <a:rPr lang="en-US" i="1" dirty="0">
                <a:solidFill>
                  <a:srgbClr val="0070C0"/>
                </a:solidFill>
              </a:rPr>
              <a:t>Role of 11073 PKP Standards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8C471-4D83-4464-9D06-92B4C2A6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717" y="1067603"/>
            <a:ext cx="11586283" cy="1448791"/>
          </a:xfrm>
        </p:spPr>
        <p:txBody>
          <a:bodyPr>
            <a:normAutofit/>
          </a:bodyPr>
          <a:lstStyle/>
          <a:p>
            <a:pPr marL="1828800" indent="-1828800">
              <a:buNone/>
              <a:tabLst>
                <a:tab pos="1828800" algn="l"/>
              </a:tabLst>
            </a:pPr>
            <a:r>
              <a:rPr lang="en-US" sz="3100" b="1" dirty="0">
                <a:solidFill>
                  <a:srgbClr val="0070C0"/>
                </a:solidFill>
              </a:rPr>
              <a:t>Challenge</a:t>
            </a:r>
            <a:r>
              <a:rPr lang="en-US" sz="3100" dirty="0"/>
              <a:t>:	</a:t>
            </a:r>
            <a:r>
              <a:rPr lang="en-US" sz="3100" i="1" dirty="0">
                <a:solidFill>
                  <a:srgbClr val="0070C0"/>
                </a:solidFill>
              </a:rPr>
              <a:t>Achieving an SES+MDI ecosystem of Plug-and-</a:t>
            </a:r>
            <a:r>
              <a:rPr lang="en-US" sz="3100" b="1" i="1" dirty="0">
                <a:solidFill>
                  <a:srgbClr val="0070C0"/>
                </a:solidFill>
              </a:rPr>
              <a:t>Trust</a:t>
            </a:r>
            <a:r>
              <a:rPr lang="en-US" sz="3100" i="1" dirty="0">
                <a:solidFill>
                  <a:srgbClr val="0070C0"/>
                </a:solidFill>
              </a:rPr>
              <a:t> component products includes </a:t>
            </a:r>
            <a:r>
              <a:rPr lang="en-US" sz="3100" b="1" i="1" dirty="0">
                <a:solidFill>
                  <a:srgbClr val="0070C0"/>
                </a:solidFill>
              </a:rPr>
              <a:t>multi-vendor shared risk </a:t>
            </a:r>
            <a:r>
              <a:rPr lang="en-US" sz="3100" i="1" dirty="0">
                <a:solidFill>
                  <a:srgbClr val="0070C0"/>
                </a:solidFill>
              </a:rPr>
              <a:t>and requires … </a:t>
            </a:r>
            <a:endParaRPr lang="en-US" sz="2400" b="1" i="1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Gemini SES MDI SDPi+FHIR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8BEA5C-D511-4A32-901D-C4AD86DAB476}"/>
              </a:ext>
            </a:extLst>
          </p:cNvPr>
          <p:cNvSpPr txBox="1">
            <a:spLocks/>
          </p:cNvSpPr>
          <p:nvPr/>
        </p:nvSpPr>
        <p:spPr>
          <a:xfrm>
            <a:off x="605714" y="5456712"/>
            <a:ext cx="11586284" cy="1145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indent="-1828800">
              <a:buFont typeface="Arial" panose="020B0604020202020204" pitchFamily="34" charset="0"/>
              <a:buNone/>
              <a:tabLst>
                <a:tab pos="1828800" algn="l"/>
                <a:tab pos="5259388" algn="l"/>
              </a:tabLst>
            </a:pPr>
            <a:r>
              <a:rPr lang="en-US" b="1" dirty="0">
                <a:solidFill>
                  <a:srgbClr val="0070C0"/>
                </a:solidFill>
              </a:rPr>
              <a:t>Objective</a:t>
            </a:r>
            <a:r>
              <a:rPr lang="en-US" dirty="0"/>
              <a:t>:	</a:t>
            </a:r>
            <a:r>
              <a:rPr lang="en-US" i="1" dirty="0">
                <a:solidFill>
                  <a:srgbClr val="0070C0"/>
                </a:solidFill>
              </a:rPr>
              <a:t>Ecosystem Product Pathway must integrate an open consensus risk management process, including </a:t>
            </a:r>
            <a:r>
              <a:rPr lang="en-US" b="1" i="1" dirty="0">
                <a:solidFill>
                  <a:srgbClr val="0070C0"/>
                </a:solidFill>
              </a:rPr>
              <a:t>implementation of the IEEE 11073-1070x Participant Key Purposes (draft) standards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95E7E0-645F-404E-A611-094A12F4E837}"/>
              </a:ext>
            </a:extLst>
          </p:cNvPr>
          <p:cNvSpPr txBox="1">
            <a:spLocks/>
          </p:cNvSpPr>
          <p:nvPr/>
        </p:nvSpPr>
        <p:spPr>
          <a:xfrm>
            <a:off x="605717" y="3210208"/>
            <a:ext cx="11586283" cy="776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01888" indent="-338138">
              <a:buFont typeface="Wingdings" panose="05000000000000000000" pitchFamily="2" charset="2"/>
              <a:buChar char="ü"/>
              <a:tabLst>
                <a:tab pos="1828800" algn="l"/>
              </a:tabLst>
            </a:pPr>
            <a:r>
              <a:rPr lang="en-US" sz="2400" b="1" i="1" dirty="0">
                <a:solidFill>
                  <a:srgbClr val="0070C0"/>
                </a:solidFill>
              </a:rPr>
              <a:t>Each product </a:t>
            </a:r>
            <a:r>
              <a:rPr lang="en-US" sz="2400" i="1" dirty="0">
                <a:solidFill>
                  <a:srgbClr val="0070C0"/>
                </a:solidFill>
              </a:rPr>
              <a:t>(manufacturer) fully adheres to SES pathway requirements &amp; guidelines – </a:t>
            </a:r>
            <a:r>
              <a:rPr lang="en-US" sz="2400" b="1" i="1" dirty="0">
                <a:solidFill>
                  <a:srgbClr val="0070C0"/>
                </a:solidFill>
              </a:rPr>
              <a:t>verified by product CA </a:t>
            </a:r>
            <a:r>
              <a:rPr lang="en-US" sz="2400" i="1" dirty="0">
                <a:solidFill>
                  <a:srgbClr val="0070C0"/>
                </a:solidFill>
              </a:rPr>
              <a:t>&amp; </a:t>
            </a:r>
            <a:r>
              <a:rPr lang="en-US" sz="2400" b="1" i="1" dirty="0">
                <a:solidFill>
                  <a:srgbClr val="0070C0"/>
                </a:solidFill>
              </a:rPr>
              <a:t>discoverable at run-time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FAA50A-0478-445C-8892-7C72E443FCC3}"/>
              </a:ext>
            </a:extLst>
          </p:cNvPr>
          <p:cNvSpPr txBox="1">
            <a:spLocks/>
          </p:cNvSpPr>
          <p:nvPr/>
        </p:nvSpPr>
        <p:spPr>
          <a:xfrm>
            <a:off x="605714" y="3973274"/>
            <a:ext cx="11586284" cy="7075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01888" indent="-338138">
              <a:buFont typeface="Wingdings" panose="05000000000000000000" pitchFamily="2" charset="2"/>
              <a:buChar char="ü"/>
              <a:tabLst>
                <a:tab pos="1828800" algn="l"/>
              </a:tabLst>
            </a:pPr>
            <a:r>
              <a:rPr lang="en-US" sz="2400" b="1" i="1" dirty="0">
                <a:solidFill>
                  <a:srgbClr val="0070C0"/>
                </a:solidFill>
              </a:rPr>
              <a:t>Each product </a:t>
            </a:r>
            <a:r>
              <a:rPr lang="en-US" sz="2400" i="1" dirty="0">
                <a:solidFill>
                  <a:srgbClr val="0070C0"/>
                </a:solidFill>
              </a:rPr>
              <a:t>(manufacturer) can </a:t>
            </a:r>
            <a:r>
              <a:rPr lang="en-US" sz="2400" b="1" i="1" dirty="0">
                <a:solidFill>
                  <a:srgbClr val="0070C0"/>
                </a:solidFill>
              </a:rPr>
              <a:t>“trust but verify”</a:t>
            </a:r>
            <a:r>
              <a:rPr lang="en-US" sz="2400" i="1" dirty="0">
                <a:solidFill>
                  <a:srgbClr val="0070C0"/>
                </a:solidFill>
              </a:rPr>
              <a:t> in </a:t>
            </a:r>
            <a:r>
              <a:rPr lang="en-US" sz="2400" b="1" i="1" dirty="0">
                <a:solidFill>
                  <a:srgbClr val="0070C0"/>
                </a:solidFill>
              </a:rPr>
              <a:t>real-time</a:t>
            </a:r>
            <a:r>
              <a:rPr lang="en-US" sz="2400" i="1" dirty="0">
                <a:solidFill>
                  <a:srgbClr val="0070C0"/>
                </a:solidFill>
              </a:rPr>
              <a:t> that the other products are operating in a trustworthy way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83E9CB-D67B-40DD-8594-BA4ADF4A9BF5}"/>
              </a:ext>
            </a:extLst>
          </p:cNvPr>
          <p:cNvSpPr txBox="1">
            <a:spLocks/>
          </p:cNvSpPr>
          <p:nvPr/>
        </p:nvSpPr>
        <p:spPr>
          <a:xfrm>
            <a:off x="605718" y="4675562"/>
            <a:ext cx="11586282" cy="776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01888" indent="-338138">
              <a:buFont typeface="Wingdings" panose="05000000000000000000" pitchFamily="2" charset="2"/>
              <a:buChar char="ü"/>
              <a:tabLst>
                <a:tab pos="1828800" algn="l"/>
              </a:tabLst>
            </a:pPr>
            <a:r>
              <a:rPr lang="en-US" sz="2400" b="1" i="1" dirty="0">
                <a:solidFill>
                  <a:srgbClr val="0070C0"/>
                </a:solidFill>
              </a:rPr>
              <a:t>Systems of products </a:t>
            </a:r>
            <a:r>
              <a:rPr lang="en-US" sz="2400" i="1" dirty="0">
                <a:solidFill>
                  <a:srgbClr val="0070C0"/>
                </a:solidFill>
              </a:rPr>
              <a:t>can be monitored and managed in </a:t>
            </a:r>
            <a:r>
              <a:rPr lang="en-US" sz="2400" b="1" i="1" dirty="0">
                <a:solidFill>
                  <a:srgbClr val="0070C0"/>
                </a:solidFill>
              </a:rPr>
              <a:t>real-time</a:t>
            </a:r>
            <a:r>
              <a:rPr lang="en-US" sz="2400" i="1" dirty="0">
                <a:solidFill>
                  <a:srgbClr val="0070C0"/>
                </a:solidFill>
              </a:rPr>
              <a:t> to ensure SES+MDI is achieved and maintained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6671933-092D-4FB0-8BAE-5976278C38A9}"/>
              </a:ext>
            </a:extLst>
          </p:cNvPr>
          <p:cNvSpPr txBox="1">
            <a:spLocks/>
          </p:cNvSpPr>
          <p:nvPr/>
        </p:nvSpPr>
        <p:spPr>
          <a:xfrm>
            <a:off x="605717" y="2453589"/>
            <a:ext cx="11586283" cy="928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01888" indent="-338138">
              <a:buFont typeface="Wingdings" panose="05000000000000000000" pitchFamily="2" charset="2"/>
              <a:buChar char="ü"/>
              <a:tabLst>
                <a:tab pos="1828800" algn="l"/>
              </a:tabLst>
            </a:pPr>
            <a:r>
              <a:rPr lang="en-US" sz="2400" b="1" i="1" dirty="0">
                <a:solidFill>
                  <a:srgbClr val="0070C0"/>
                </a:solidFill>
              </a:rPr>
              <a:t>All stakeholders </a:t>
            </a:r>
            <a:r>
              <a:rPr lang="en-US" sz="2400" i="1" dirty="0">
                <a:solidFill>
                  <a:srgbClr val="0070C0"/>
                </a:solidFill>
              </a:rPr>
              <a:t>contribute to and have confidence in the pathway elements that lay the basis for SES+MDI </a:t>
            </a:r>
            <a:r>
              <a:rPr lang="en-US" sz="2400" b="1" i="1" dirty="0">
                <a:solidFill>
                  <a:srgbClr val="0070C0"/>
                </a:solidFill>
              </a:rPr>
              <a:t>trustworthiness</a:t>
            </a:r>
          </a:p>
        </p:txBody>
      </p:sp>
    </p:spTree>
    <p:extLst>
      <p:ext uri="{BB962C8B-B14F-4D97-AF65-F5344CB8AC3E}">
        <p14:creationId xmlns:p14="http://schemas.microsoft.com/office/powerpoint/2010/main" val="267236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994D39-73E3-4119-BD06-B471DBEBE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1" t="9875" r="1012" b="5834"/>
          <a:stretch/>
        </p:blipFill>
        <p:spPr>
          <a:xfrm>
            <a:off x="8677890" y="3221684"/>
            <a:ext cx="3471792" cy="3607643"/>
          </a:xfrm>
          <a:prstGeom prst="rect">
            <a:avLst/>
          </a:prstGeom>
          <a:ln w="1905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0515600" cy="67961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Gemini EP </a:t>
            </a:r>
            <a:r>
              <a:rPr lang="en-US" i="1" dirty="0">
                <a:solidFill>
                  <a:srgbClr val="0070C0"/>
                </a:solidFill>
              </a:rPr>
              <a:t>Role of 11073 PKP Standards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B965DEB-9ABD-4913-B495-3B7BF733B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5" y="854236"/>
            <a:ext cx="2611074" cy="261107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5A3CF2-4F83-43FB-9544-3BF4763FE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089" y="647407"/>
            <a:ext cx="5118614" cy="2646579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2DE519C9-B0D4-467B-BAE7-4B1124734DD3}"/>
              </a:ext>
            </a:extLst>
          </p:cNvPr>
          <p:cNvSpPr/>
          <p:nvPr/>
        </p:nvSpPr>
        <p:spPr>
          <a:xfrm>
            <a:off x="9952703" y="4510077"/>
            <a:ext cx="684933" cy="789948"/>
          </a:xfrm>
          <a:prstGeom prst="cloudCallou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SES+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MDI Trust Gap!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9654ABB-77FC-49DE-9196-4E77F551E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00" y="3341529"/>
            <a:ext cx="4554498" cy="33679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0502FF-8EE5-4B65-A5BD-6040813D502F}"/>
              </a:ext>
            </a:extLst>
          </p:cNvPr>
          <p:cNvSpPr txBox="1"/>
          <p:nvPr/>
        </p:nvSpPr>
        <p:spPr>
          <a:xfrm>
            <a:off x="10854445" y="4147312"/>
            <a:ext cx="690650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80001-1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EC3166-A364-4C60-8EB2-0B85B3477BF3}"/>
              </a:ext>
            </a:extLst>
          </p:cNvPr>
          <p:cNvSpPr/>
          <p:nvPr/>
        </p:nvSpPr>
        <p:spPr>
          <a:xfrm>
            <a:off x="658366" y="1902305"/>
            <a:ext cx="2079638" cy="60784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6147A2-92BF-419C-AA4E-8F14D156195F}"/>
              </a:ext>
            </a:extLst>
          </p:cNvPr>
          <p:cNvCxnSpPr>
            <a:cxnSpLocks/>
          </p:cNvCxnSpPr>
          <p:nvPr/>
        </p:nvCxnSpPr>
        <p:spPr>
          <a:xfrm>
            <a:off x="1275501" y="2559365"/>
            <a:ext cx="1462503" cy="262545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1DAB7F-86EA-4216-ADB1-F47D18FB5C18}"/>
              </a:ext>
            </a:extLst>
          </p:cNvPr>
          <p:cNvCxnSpPr>
            <a:cxnSpLocks/>
          </p:cNvCxnSpPr>
          <p:nvPr/>
        </p:nvCxnSpPr>
        <p:spPr>
          <a:xfrm flipV="1">
            <a:off x="5509697" y="2853860"/>
            <a:ext cx="2521880" cy="244616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4E4E4D-808B-45A4-83A7-1FEDFD1F840C}"/>
              </a:ext>
            </a:extLst>
          </p:cNvPr>
          <p:cNvCxnSpPr>
            <a:cxnSpLocks/>
          </p:cNvCxnSpPr>
          <p:nvPr/>
        </p:nvCxnSpPr>
        <p:spPr>
          <a:xfrm flipV="1">
            <a:off x="5509697" y="4278117"/>
            <a:ext cx="5282553" cy="117430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C48AD8-1604-4C50-B13D-4E8ECDCF37AC}"/>
              </a:ext>
            </a:extLst>
          </p:cNvPr>
          <p:cNvCxnSpPr>
            <a:cxnSpLocks/>
          </p:cNvCxnSpPr>
          <p:nvPr/>
        </p:nvCxnSpPr>
        <p:spPr>
          <a:xfrm>
            <a:off x="637193" y="3390746"/>
            <a:ext cx="1671853" cy="179407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3C16739-05F6-4FE6-A47F-AE181A1A4E3F}"/>
              </a:ext>
            </a:extLst>
          </p:cNvPr>
          <p:cNvSpPr txBox="1"/>
          <p:nvPr/>
        </p:nvSpPr>
        <p:spPr>
          <a:xfrm>
            <a:off x="3269440" y="1139339"/>
            <a:ext cx="22364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Fully integrated into the Gemini SES+MDI standards landscape!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B49F9C-D6B4-447E-945C-03672D8B01AD}"/>
              </a:ext>
            </a:extLst>
          </p:cNvPr>
          <p:cNvSpPr txBox="1"/>
          <p:nvPr/>
        </p:nvSpPr>
        <p:spPr>
          <a:xfrm rot="1045743">
            <a:off x="9827102" y="381877"/>
            <a:ext cx="2306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EP Managed</a:t>
            </a:r>
          </a:p>
        </p:txBody>
      </p:sp>
    </p:spTree>
    <p:extLst>
      <p:ext uri="{BB962C8B-B14F-4D97-AF65-F5344CB8AC3E}">
        <p14:creationId xmlns:p14="http://schemas.microsoft.com/office/powerpoint/2010/main" val="267584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0" grpId="0" animBg="1"/>
      <p:bldP spid="35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Gemini EP </a:t>
            </a:r>
            <a:r>
              <a:rPr lang="en-US" i="1" dirty="0">
                <a:solidFill>
                  <a:srgbClr val="0070C0"/>
                </a:solidFill>
              </a:rPr>
              <a:t>Role of 11073 PKP Standards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Gemini SES MDI SDPi+FHIR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B965DEB-9ABD-4913-B495-3B7BF733B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9" y="1243546"/>
            <a:ext cx="3686372" cy="36863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EE60EF7-88EF-4719-B3C2-96A83C6EA7C1}"/>
              </a:ext>
            </a:extLst>
          </p:cNvPr>
          <p:cNvSpPr/>
          <p:nvPr/>
        </p:nvSpPr>
        <p:spPr>
          <a:xfrm>
            <a:off x="745727" y="2727853"/>
            <a:ext cx="2946817" cy="8309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71B62-1C45-4E83-B84E-9CE09630D09D}"/>
              </a:ext>
            </a:extLst>
          </p:cNvPr>
          <p:cNvSpPr txBox="1"/>
          <p:nvPr/>
        </p:nvSpPr>
        <p:spPr>
          <a:xfrm>
            <a:off x="5171893" y="1373115"/>
            <a:ext cx="7020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IEEE 11073-1070x Participant Key Purposes standards provide 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0BC35-2DE2-4FA3-A375-1BEF9963DE79}"/>
              </a:ext>
            </a:extLst>
          </p:cNvPr>
          <p:cNvSpPr txBox="1"/>
          <p:nvPr/>
        </p:nvSpPr>
        <p:spPr>
          <a:xfrm>
            <a:off x="5171890" y="2137424"/>
            <a:ext cx="7020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b="1" i="1" dirty="0">
                <a:solidFill>
                  <a:srgbClr val="0070C0"/>
                </a:solidFill>
              </a:rPr>
              <a:t>Shared / consensus risk management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3F2683-FF62-42E7-B53D-AD7B6D3DF5D3}"/>
              </a:ext>
            </a:extLst>
          </p:cNvPr>
          <p:cNvSpPr txBox="1"/>
          <p:nvPr/>
        </p:nvSpPr>
        <p:spPr>
          <a:xfrm>
            <a:off x="5171890" y="2727562"/>
            <a:ext cx="7020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b="1" i="1" dirty="0">
                <a:solidFill>
                  <a:srgbClr val="0070C0"/>
                </a:solidFill>
              </a:rPr>
              <a:t>Safety, Security  &amp; Interoperability focused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57F827-93AD-4F94-AE5B-8829C378D7DA}"/>
              </a:ext>
            </a:extLst>
          </p:cNvPr>
          <p:cNvSpPr txBox="1"/>
          <p:nvPr/>
        </p:nvSpPr>
        <p:spPr>
          <a:xfrm>
            <a:off x="5171890" y="3317700"/>
            <a:ext cx="7020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b="1" i="1" dirty="0">
                <a:solidFill>
                  <a:srgbClr val="0070C0"/>
                </a:solidFill>
              </a:rPr>
              <a:t>Scoped to 11073 SDC Plug-and-Trust MDI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7411AC-84BB-45E0-AA6D-3EE6333C4865}"/>
              </a:ext>
            </a:extLst>
          </p:cNvPr>
          <p:cNvSpPr txBox="1"/>
          <p:nvPr/>
        </p:nvSpPr>
        <p:spPr>
          <a:xfrm>
            <a:off x="5171890" y="3907837"/>
            <a:ext cx="7020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b="1" i="1" dirty="0">
                <a:solidFill>
                  <a:srgbClr val="0070C0"/>
                </a:solidFill>
              </a:rPr>
              <a:t>Risks, Controls, IFU, etc.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498DEB-96A2-4FC0-A875-5B8F16F670D9}"/>
              </a:ext>
            </a:extLst>
          </p:cNvPr>
          <p:cNvSpPr txBox="1"/>
          <p:nvPr/>
        </p:nvSpPr>
        <p:spPr>
          <a:xfrm>
            <a:off x="0" y="541171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For an Ecosystem of </a:t>
            </a:r>
            <a:r>
              <a:rPr lang="en-US" sz="2800" b="1" i="1" dirty="0">
                <a:solidFill>
                  <a:srgbClr val="0070C0"/>
                </a:solidFill>
              </a:rPr>
              <a:t>SDC/SDPi+FHIR </a:t>
            </a:r>
            <a:r>
              <a:rPr lang="en-US" sz="2800" b="1" dirty="0">
                <a:solidFill>
                  <a:srgbClr val="0070C0"/>
                </a:solidFill>
              </a:rPr>
              <a:t>Plug-and-Trust Component Products!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4E7549-701B-43B0-A5C9-B18A69118362}"/>
              </a:ext>
            </a:extLst>
          </p:cNvPr>
          <p:cNvSpPr txBox="1"/>
          <p:nvPr/>
        </p:nvSpPr>
        <p:spPr>
          <a:xfrm rot="1045743">
            <a:off x="9827102" y="381877"/>
            <a:ext cx="2306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EP Managed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B7D6F-7174-481A-A48A-38253980F11C}"/>
              </a:ext>
            </a:extLst>
          </p:cNvPr>
          <p:cNvSpPr txBox="1"/>
          <p:nvPr/>
        </p:nvSpPr>
        <p:spPr>
          <a:xfrm>
            <a:off x="0" y="6120368"/>
            <a:ext cx="1219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 See </a:t>
            </a:r>
            <a:r>
              <a:rPr lang="en-US" i="1" dirty="0">
                <a:solidFill>
                  <a:srgbClr val="0070C0"/>
                </a:solidFill>
              </a:rPr>
              <a:t>overview</a:t>
            </a:r>
            <a:r>
              <a:rPr lang="en-US" dirty="0"/>
              <a:t> and </a:t>
            </a:r>
            <a:r>
              <a:rPr lang="en-US" i="1" dirty="0">
                <a:solidFill>
                  <a:srgbClr val="0070C0"/>
                </a:solidFill>
              </a:rPr>
              <a:t>status update </a:t>
            </a:r>
            <a:r>
              <a:rPr lang="en-US" dirty="0"/>
              <a:t>presentations in </a:t>
            </a:r>
            <a:r>
              <a:rPr lang="en-US" dirty="0">
                <a:hlinkClick r:id="rId3"/>
              </a:rPr>
              <a:t>Ecosystem Pathway / Reference Materials confluence 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/>
      <p:bldP spid="18" grpId="0"/>
      <p:bldP spid="19" grpId="0"/>
      <p:bldP spid="20" grpId="0"/>
      <p:bldP spid="21" grpId="0"/>
      <p:bldP spid="22" grpId="0"/>
      <p:bldP spid="23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B965DEB-9ABD-4913-B495-3B7BF733B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9" y="4114297"/>
            <a:ext cx="2611074" cy="261107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5A3CF2-4F83-43FB-9544-3BF4763FE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478" y="4508875"/>
            <a:ext cx="4407042" cy="22786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47910B-2BA4-424E-AF0A-C63D9DB63039}"/>
              </a:ext>
            </a:extLst>
          </p:cNvPr>
          <p:cNvSpPr txBox="1"/>
          <p:nvPr/>
        </p:nvSpPr>
        <p:spPr>
          <a:xfrm rot="1045743">
            <a:off x="9827102" y="381877"/>
            <a:ext cx="2306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EP Managed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E526FA-83F8-4B1A-A094-5BFB5CD42ED7}"/>
              </a:ext>
            </a:extLst>
          </p:cNvPr>
          <p:cNvSpPr/>
          <p:nvPr/>
        </p:nvSpPr>
        <p:spPr>
          <a:xfrm>
            <a:off x="512530" y="1510330"/>
            <a:ext cx="1869570" cy="8064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IEEE 11073-1070x Project Teams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13AFC1-878A-4257-9D56-9641D565856E}"/>
              </a:ext>
            </a:extLst>
          </p:cNvPr>
          <p:cNvGrpSpPr/>
          <p:nvPr/>
        </p:nvGrpSpPr>
        <p:grpSpPr>
          <a:xfrm>
            <a:off x="2733212" y="2516622"/>
            <a:ext cx="1630572" cy="1372165"/>
            <a:chOff x="2733212" y="1937771"/>
            <a:chExt cx="1630572" cy="137216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756505-11B7-4139-B147-9723FC11AFC3}"/>
                </a:ext>
              </a:extLst>
            </p:cNvPr>
            <p:cNvSpPr/>
            <p:nvPr/>
          </p:nvSpPr>
          <p:spPr>
            <a:xfrm>
              <a:off x="2733212" y="1937771"/>
              <a:ext cx="1502644" cy="12635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Folded Corner 5">
              <a:extLst>
                <a:ext uri="{FF2B5EF4-FFF2-40B4-BE49-F238E27FC236}">
                  <a16:creationId xmlns:a16="http://schemas.microsoft.com/office/drawing/2014/main" id="{E98C37A6-D649-45A2-84D1-8AC88415D3DC}"/>
                </a:ext>
              </a:extLst>
            </p:cNvPr>
            <p:cNvSpPr/>
            <p:nvPr/>
          </p:nvSpPr>
          <p:spPr>
            <a:xfrm>
              <a:off x="2861140" y="2027615"/>
              <a:ext cx="1502644" cy="1282321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11073-1070x PKP Standards</a:t>
              </a:r>
            </a:p>
          </p:txBody>
        </p:sp>
      </p:grp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4E18C90-94AA-4C0E-8204-22F4C6375F32}"/>
              </a:ext>
            </a:extLst>
          </p:cNvPr>
          <p:cNvCxnSpPr>
            <a:stCxn id="7" idx="2"/>
            <a:endCxn id="8" idx="1"/>
          </p:cNvCxnSpPr>
          <p:nvPr/>
        </p:nvCxnSpPr>
        <p:spPr>
          <a:xfrm rot="16200000" flipH="1">
            <a:off x="1674464" y="2089630"/>
            <a:ext cx="831598" cy="128589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0183C55-A051-4AFE-A09C-89005A44F20C}"/>
              </a:ext>
            </a:extLst>
          </p:cNvPr>
          <p:cNvSpPr txBox="1"/>
          <p:nvPr/>
        </p:nvSpPr>
        <p:spPr>
          <a:xfrm>
            <a:off x="535253" y="2331956"/>
            <a:ext cx="17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Develop</a:t>
            </a:r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A1E7D6C2-9DA5-4B97-BAFF-9D1EC1A4C658}"/>
              </a:ext>
            </a:extLst>
          </p:cNvPr>
          <p:cNvSpPr/>
          <p:nvPr/>
        </p:nvSpPr>
        <p:spPr>
          <a:xfrm>
            <a:off x="5885255" y="2516622"/>
            <a:ext cx="1502644" cy="1282321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94DB7"/>
                </a:solidFill>
              </a:rPr>
              <a:t>IHE SDPi TF Specifications (TF-1 / Appendix B)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B9B89C0-3640-4342-B04D-B5F0A36A4595}"/>
              </a:ext>
            </a:extLst>
          </p:cNvPr>
          <p:cNvSpPr/>
          <p:nvPr/>
        </p:nvSpPr>
        <p:spPr>
          <a:xfrm>
            <a:off x="5035432" y="1510329"/>
            <a:ext cx="1869570" cy="8064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Gemini SES+MDI Community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F2344DB-14B6-4FA3-8C6B-92ED848DDE37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5203101" y="2475629"/>
            <a:ext cx="831598" cy="532710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050A77-4040-4FF1-B1C4-33C15EF9C29D}"/>
              </a:ext>
            </a:extLst>
          </p:cNvPr>
          <p:cNvCxnSpPr/>
          <p:nvPr/>
        </p:nvCxnSpPr>
        <p:spPr>
          <a:xfrm>
            <a:off x="4472989" y="3539328"/>
            <a:ext cx="1351215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BFDAE8B-F290-49B9-8945-4BCFD45CD6B3}"/>
              </a:ext>
            </a:extLst>
          </p:cNvPr>
          <p:cNvSpPr txBox="1"/>
          <p:nvPr/>
        </p:nvSpPr>
        <p:spPr>
          <a:xfrm>
            <a:off x="4472990" y="3598813"/>
            <a:ext cx="1351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PKP ICS Tables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D85C73-9469-4721-B371-F09ECEE007C5}"/>
              </a:ext>
            </a:extLst>
          </p:cNvPr>
          <p:cNvSpPr txBox="1"/>
          <p:nvPr/>
        </p:nvSpPr>
        <p:spPr>
          <a:xfrm>
            <a:off x="4429200" y="2289131"/>
            <a:ext cx="17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Develop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579C85-A206-43FE-81A2-69E2F8885085}"/>
              </a:ext>
            </a:extLst>
          </p:cNvPr>
          <p:cNvSpPr/>
          <p:nvPr/>
        </p:nvSpPr>
        <p:spPr>
          <a:xfrm>
            <a:off x="8757675" y="2473797"/>
            <a:ext cx="2976168" cy="141499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SES+MDI SDC/SDPi+FHIR 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Test Plans/Scripts + PAT/CAT + Product CA</a:t>
            </a:r>
          </a:p>
        </p:txBody>
      </p:sp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6BE3476C-A0C0-4683-95D1-AFBCEC2B9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608" y="4114297"/>
            <a:ext cx="3492302" cy="1962963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1DA1EAE-61F4-4643-9EB7-88921BB1FADB}"/>
              </a:ext>
            </a:extLst>
          </p:cNvPr>
          <p:cNvCxnSpPr>
            <a:cxnSpLocks/>
            <a:stCxn id="24" idx="3"/>
            <a:endCxn id="31" idx="0"/>
          </p:cNvCxnSpPr>
          <p:nvPr/>
        </p:nvCxnSpPr>
        <p:spPr>
          <a:xfrm>
            <a:off x="6905002" y="1913554"/>
            <a:ext cx="3340757" cy="560243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BD5027-078D-4F90-886E-2B9F9E811E49}"/>
              </a:ext>
            </a:extLst>
          </p:cNvPr>
          <p:cNvCxnSpPr>
            <a:cxnSpLocks/>
          </p:cNvCxnSpPr>
          <p:nvPr/>
        </p:nvCxnSpPr>
        <p:spPr>
          <a:xfrm>
            <a:off x="7446243" y="3162792"/>
            <a:ext cx="1161930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2CD598-991B-4367-A17D-7BD2A290B30A}"/>
              </a:ext>
            </a:extLst>
          </p:cNvPr>
          <p:cNvSpPr txBox="1"/>
          <p:nvPr/>
        </p:nvSpPr>
        <p:spPr>
          <a:xfrm>
            <a:off x="7382104" y="3227619"/>
            <a:ext cx="136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Require-</a:t>
            </a:r>
            <a:r>
              <a:rPr lang="en-US" dirty="0" err="1">
                <a:solidFill>
                  <a:srgbClr val="FF0000"/>
                </a:solidFill>
              </a:rPr>
              <a:t>ments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Rectangle: Folded Corner 43">
            <a:extLst>
              <a:ext uri="{FF2B5EF4-FFF2-40B4-BE49-F238E27FC236}">
                <a16:creationId xmlns:a16="http://schemas.microsoft.com/office/drawing/2014/main" id="{37907B01-CDA2-4041-83F7-14DFA2B7895B}"/>
              </a:ext>
            </a:extLst>
          </p:cNvPr>
          <p:cNvSpPr/>
          <p:nvPr/>
        </p:nvSpPr>
        <p:spPr>
          <a:xfrm>
            <a:off x="10489266" y="1508160"/>
            <a:ext cx="1502644" cy="65761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29449"/>
                </a:solidFill>
              </a:rPr>
              <a:t>CA “RR” </a:t>
            </a:r>
          </a:p>
          <a:p>
            <a:pPr algn="ctr"/>
            <a:r>
              <a:rPr lang="en-US" b="1" dirty="0">
                <a:solidFill>
                  <a:srgbClr val="F29449"/>
                </a:solidFill>
              </a:rPr>
              <a:t>Test Report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24D259A-5536-4E6E-AD3A-52B4362696E1}"/>
              </a:ext>
            </a:extLst>
          </p:cNvPr>
          <p:cNvCxnSpPr>
            <a:stCxn id="44" idx="0"/>
            <a:endCxn id="8" idx="0"/>
          </p:cNvCxnSpPr>
          <p:nvPr/>
        </p:nvCxnSpPr>
        <p:spPr>
          <a:xfrm rot="16200000" flipH="1" flipV="1">
            <a:off x="6858330" y="-1865636"/>
            <a:ext cx="1008462" cy="7756054"/>
          </a:xfrm>
          <a:prstGeom prst="bentConnector3">
            <a:avLst>
              <a:gd name="adj1" fmla="val -22668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F1DA8CD-F83D-4224-A28B-861198E01510}"/>
              </a:ext>
            </a:extLst>
          </p:cNvPr>
          <p:cNvCxnSpPr/>
          <p:nvPr/>
        </p:nvCxnSpPr>
        <p:spPr>
          <a:xfrm flipV="1">
            <a:off x="10980294" y="2193675"/>
            <a:ext cx="132287" cy="2495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15D7DC2-A546-4B4A-886F-88D50DDCA7CD}"/>
              </a:ext>
            </a:extLst>
          </p:cNvPr>
          <p:cNvSpPr txBox="1"/>
          <p:nvPr/>
        </p:nvSpPr>
        <p:spPr>
          <a:xfrm>
            <a:off x="2861140" y="902761"/>
            <a:ext cx="752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Traceability &amp; Coverage back to 11073-1070x PKP ICS Specifications (via “RI”)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828CD778-8E56-41FC-BF16-A44DD812C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0515600" cy="80645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Gemini EP </a:t>
            </a:r>
            <a:r>
              <a:rPr lang="en-US" i="1" dirty="0">
                <a:solidFill>
                  <a:srgbClr val="0070C0"/>
                </a:solidFill>
              </a:rPr>
              <a:t>From PKPs to Product CA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11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5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 animBg="1"/>
      <p:bldP spid="20" grpId="0"/>
      <p:bldP spid="23" grpId="0" animBg="1"/>
      <p:bldP spid="24" grpId="0" animBg="1"/>
      <p:bldP spid="29" grpId="0"/>
      <p:bldP spid="30" grpId="0"/>
      <p:bldP spid="31" grpId="0" animBg="1"/>
      <p:bldP spid="39" grpId="0"/>
      <p:bldP spid="44" grpId="0" animBg="1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BAB3-FC2B-4EDF-81B1-04882F86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1012036" cy="217951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Gemini SES+MDI / Ecosystem Pathway – 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i="1" dirty="0">
                <a:solidFill>
                  <a:srgbClr val="0070C0"/>
                </a:solidFill>
              </a:rPr>
              <a:t>Developing Requirements &amp; Guidance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8EF34-0F94-42A6-A251-D037D2CDB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How</a:t>
            </a:r>
            <a:r>
              <a:rPr lang="en-US" dirty="0"/>
              <a:t> will the EP work group accomplish its charter of developing SES requirements and guidance for a product development pathway to a trusted ecosystem of component products?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DFBDE-DFB6-4AB1-B4DE-DA6B2C96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 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AA3B-90CA-4F4A-82C4-C1FFD9C6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40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Gemini EP </a:t>
            </a:r>
            <a:r>
              <a:rPr lang="en-US" i="1" dirty="0">
                <a:solidFill>
                  <a:srgbClr val="0070C0"/>
                </a:solidFill>
              </a:rPr>
              <a:t>Role of 11073 PKP Standards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D8491C-ECF0-43EE-A246-29B450F8F8F1}"/>
              </a:ext>
            </a:extLst>
          </p:cNvPr>
          <p:cNvSpPr txBox="1"/>
          <p:nvPr/>
        </p:nvSpPr>
        <p:spPr>
          <a:xfrm>
            <a:off x="221321" y="1258028"/>
            <a:ext cx="7169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And there’s more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126C7E-9F23-498B-AD7E-4D52C77E1392}"/>
              </a:ext>
            </a:extLst>
          </p:cNvPr>
          <p:cNvSpPr txBox="1"/>
          <p:nvPr/>
        </p:nvSpPr>
        <p:spPr>
          <a:xfrm rot="1045743">
            <a:off x="9827102" y="381877"/>
            <a:ext cx="2306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EP Managed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53DDAF3-4EDF-4D58-9805-05199AF14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445" y="1087902"/>
            <a:ext cx="1321575" cy="1321575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5766CF-E134-47C3-A25A-4F0FCF781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605" y="3983392"/>
            <a:ext cx="2593711" cy="134107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508CD7E-924A-45A9-B17F-059268EA0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166" y="5428349"/>
            <a:ext cx="2459755" cy="1382586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7F69A7-EA47-44A9-B594-B46569D79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081" y="2467261"/>
            <a:ext cx="2026304" cy="14984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576EEC-F040-4DB7-9FB6-19401383A64C}"/>
              </a:ext>
            </a:extLst>
          </p:cNvPr>
          <p:cNvSpPr txBox="1"/>
          <p:nvPr/>
        </p:nvSpPr>
        <p:spPr>
          <a:xfrm>
            <a:off x="221321" y="1805043"/>
            <a:ext cx="8287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i="1" dirty="0">
                <a:solidFill>
                  <a:srgbClr val="0070C0"/>
                </a:solidFill>
              </a:rPr>
              <a:t>SES of “gateway” actors (FHIR &amp; V2)?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54798-D3AB-4CFB-A94B-817A8284A037}"/>
              </a:ext>
            </a:extLst>
          </p:cNvPr>
          <p:cNvSpPr txBox="1"/>
          <p:nvPr/>
        </p:nvSpPr>
        <p:spPr>
          <a:xfrm>
            <a:off x="221321" y="2343321"/>
            <a:ext cx="8287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i="1" dirty="0">
                <a:solidFill>
                  <a:srgbClr val="0070C0"/>
                </a:solidFill>
              </a:rPr>
              <a:t>MDIRA profile role in SDPi SES+MDI?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DC661B-73EC-404D-B22D-E200ECBD4D8D}"/>
              </a:ext>
            </a:extLst>
          </p:cNvPr>
          <p:cNvSpPr txBox="1"/>
          <p:nvPr/>
        </p:nvSpPr>
        <p:spPr>
          <a:xfrm>
            <a:off x="221321" y="3419877"/>
            <a:ext cx="8287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i="1" dirty="0">
                <a:solidFill>
                  <a:srgbClr val="0070C0"/>
                </a:solidFill>
              </a:rPr>
              <a:t>CA programs like FDA ASCA Pilot?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6E4BE-CEEC-4946-86FF-16CF0D22C8FF}"/>
              </a:ext>
            </a:extLst>
          </p:cNvPr>
          <p:cNvSpPr txBox="1"/>
          <p:nvPr/>
        </p:nvSpPr>
        <p:spPr>
          <a:xfrm>
            <a:off x="570772" y="6126192"/>
            <a:ext cx="619986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Note:  See PKP </a:t>
            </a:r>
            <a:r>
              <a:rPr lang="en-US" i="1" dirty="0">
                <a:solidFill>
                  <a:srgbClr val="0070C0"/>
                </a:solidFill>
              </a:rPr>
              <a:t>overview</a:t>
            </a:r>
            <a:r>
              <a:rPr lang="en-US" dirty="0"/>
              <a:t> and </a:t>
            </a:r>
            <a:r>
              <a:rPr lang="en-US" i="1" dirty="0">
                <a:solidFill>
                  <a:srgbClr val="0070C0"/>
                </a:solidFill>
              </a:rPr>
              <a:t>status update </a:t>
            </a:r>
            <a:r>
              <a:rPr lang="en-US" dirty="0"/>
              <a:t>presentations in </a:t>
            </a:r>
            <a:r>
              <a:rPr lang="en-US" dirty="0">
                <a:hlinkClick r:id="rId6"/>
              </a:rPr>
              <a:t>Ecosystem Pathway / Reference Materials confluence page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4A482-4583-4874-8B58-68E5F0C1D65D}"/>
              </a:ext>
            </a:extLst>
          </p:cNvPr>
          <p:cNvSpPr txBox="1"/>
          <p:nvPr/>
        </p:nvSpPr>
        <p:spPr>
          <a:xfrm>
            <a:off x="221321" y="3958155"/>
            <a:ext cx="8287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i="1" dirty="0">
                <a:solidFill>
                  <a:srgbClr val="0070C0"/>
                </a:solidFill>
              </a:rPr>
              <a:t>Composable / computable SES+MDI Assurance Cases?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BC71A1-80C0-4B1A-B608-83B159705E71}"/>
              </a:ext>
            </a:extLst>
          </p:cNvPr>
          <p:cNvSpPr txBox="1"/>
          <p:nvPr/>
        </p:nvSpPr>
        <p:spPr>
          <a:xfrm>
            <a:off x="221321" y="4927318"/>
            <a:ext cx="8287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i="1" dirty="0">
                <a:solidFill>
                  <a:srgbClr val="0070C0"/>
                </a:solidFill>
              </a:rPr>
              <a:t>Simulation enabled by “model centric” use of MBSE / SysML2.0?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41BE6-E227-4710-9BFE-CAFAD314C140}"/>
              </a:ext>
            </a:extLst>
          </p:cNvPr>
          <p:cNvSpPr txBox="1"/>
          <p:nvPr/>
        </p:nvSpPr>
        <p:spPr>
          <a:xfrm>
            <a:off x="221321" y="2881599"/>
            <a:ext cx="9079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800" i="1" dirty="0">
                <a:solidFill>
                  <a:srgbClr val="0070C0"/>
                </a:solidFill>
              </a:rPr>
              <a:t>Runtime computable “IFU” for </a:t>
            </a:r>
            <a:r>
              <a:rPr lang="en-US" sz="2800" i="1" dirty="0" err="1">
                <a:solidFill>
                  <a:srgbClr val="0070C0"/>
                </a:solidFill>
              </a:rPr>
              <a:t>SoP</a:t>
            </a:r>
            <a:r>
              <a:rPr lang="en-US" sz="2800" i="1" dirty="0">
                <a:solidFill>
                  <a:srgbClr val="0070C0"/>
                </a:solidFill>
              </a:rPr>
              <a:t> operational health?</a:t>
            </a:r>
          </a:p>
        </p:txBody>
      </p:sp>
    </p:spTree>
    <p:extLst>
      <p:ext uri="{BB962C8B-B14F-4D97-AF65-F5344CB8AC3E}">
        <p14:creationId xmlns:p14="http://schemas.microsoft.com/office/powerpoint/2010/main" val="82000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  <p:bldP spid="16" grpId="0"/>
      <p:bldP spid="17" grpId="0" animBg="1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0515600" cy="67961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Gemini EP </a:t>
            </a:r>
            <a:r>
              <a:rPr lang="en-US" i="1" dirty="0">
                <a:solidFill>
                  <a:srgbClr val="0070C0"/>
                </a:solidFill>
              </a:rPr>
              <a:t>– SES+MDI Trust Gap?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C44762-2B3E-49DA-B1A9-007417FC6914}"/>
              </a:ext>
            </a:extLst>
          </p:cNvPr>
          <p:cNvGrpSpPr/>
          <p:nvPr/>
        </p:nvGrpSpPr>
        <p:grpSpPr>
          <a:xfrm>
            <a:off x="169995" y="745114"/>
            <a:ext cx="3471792" cy="3607643"/>
            <a:chOff x="8677890" y="3221684"/>
            <a:chExt cx="3471792" cy="3607643"/>
          </a:xfrm>
        </p:grpSpPr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7994D39-73E3-4119-BD06-B471DBEBE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871" t="9875" r="1012" b="5834"/>
            <a:stretch/>
          </p:blipFill>
          <p:spPr>
            <a:xfrm>
              <a:off x="8677890" y="3221684"/>
              <a:ext cx="3471792" cy="3607643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12" name="Thought Bubble: Cloud 11">
              <a:extLst>
                <a:ext uri="{FF2B5EF4-FFF2-40B4-BE49-F238E27FC236}">
                  <a16:creationId xmlns:a16="http://schemas.microsoft.com/office/drawing/2014/main" id="{2DE519C9-B0D4-467B-BAE7-4B1124734DD3}"/>
                </a:ext>
              </a:extLst>
            </p:cNvPr>
            <p:cNvSpPr/>
            <p:nvPr/>
          </p:nvSpPr>
          <p:spPr>
            <a:xfrm>
              <a:off x="9952703" y="4510077"/>
              <a:ext cx="684933" cy="789948"/>
            </a:xfrm>
            <a:prstGeom prst="cloudCallou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SES+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MDI Trust Gap!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0502FF-8EE5-4B65-A5BD-6040813D502F}"/>
                </a:ext>
              </a:extLst>
            </p:cNvPr>
            <p:cNvSpPr txBox="1"/>
            <p:nvPr/>
          </p:nvSpPr>
          <p:spPr>
            <a:xfrm>
              <a:off x="10854445" y="4147312"/>
              <a:ext cx="690650" cy="26161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80001-1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3C16739-05F6-4FE6-A47F-AE181A1A4E3F}"/>
              </a:ext>
            </a:extLst>
          </p:cNvPr>
          <p:cNvSpPr txBox="1"/>
          <p:nvPr/>
        </p:nvSpPr>
        <p:spPr>
          <a:xfrm>
            <a:off x="245221" y="4593076"/>
            <a:ext cx="2239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Risk Management in a multi-vendor </a:t>
            </a: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“decoupled” plug-and-trust product ecosystem?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B49F9C-D6B4-447E-945C-03672D8B01AD}"/>
              </a:ext>
            </a:extLst>
          </p:cNvPr>
          <p:cNvSpPr txBox="1"/>
          <p:nvPr/>
        </p:nvSpPr>
        <p:spPr>
          <a:xfrm rot="1045743">
            <a:off x="9827102" y="381877"/>
            <a:ext cx="2306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EP Managed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0D9E7BD-F673-4417-BE1C-FEA90EF4E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84" y="1983238"/>
            <a:ext cx="3526002" cy="4739037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00DA48FD-731F-4D38-B102-4E842D831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25" y="612240"/>
            <a:ext cx="3024708" cy="3429000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B05DA523-18F6-42B0-94FD-ABE4A4914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153" y="3484099"/>
            <a:ext cx="3551848" cy="3289062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85C884-68CF-4084-A537-3343C06D1CE8}"/>
              </a:ext>
            </a:extLst>
          </p:cNvPr>
          <p:cNvCxnSpPr>
            <a:cxnSpLocks/>
          </p:cNvCxnSpPr>
          <p:nvPr/>
        </p:nvCxnSpPr>
        <p:spPr>
          <a:xfrm>
            <a:off x="11450385" y="1801547"/>
            <a:ext cx="221319" cy="13080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B4163F8-43E1-4D34-9BFB-A1CEB7E5AF24}"/>
              </a:ext>
            </a:extLst>
          </p:cNvPr>
          <p:cNvSpPr txBox="1"/>
          <p:nvPr/>
        </p:nvSpPr>
        <p:spPr>
          <a:xfrm>
            <a:off x="9362371" y="1295877"/>
            <a:ext cx="2338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80001-1:</a:t>
            </a:r>
            <a:r>
              <a:rPr lang="en-US" b="1" i="1" dirty="0">
                <a:solidFill>
                  <a:srgbClr val="FF0000"/>
                </a:solidFill>
              </a:rPr>
              <a:t>2010 </a:t>
            </a:r>
            <a:r>
              <a:rPr lang="en-US" b="1" dirty="0">
                <a:solidFill>
                  <a:srgbClr val="0070C0"/>
                </a:solidFill>
              </a:rPr>
              <a:t>Edition “Life cycle”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C02473-7C0C-4A27-B143-9D9A85F1E89F}"/>
              </a:ext>
            </a:extLst>
          </p:cNvPr>
          <p:cNvSpPr txBox="1"/>
          <p:nvPr/>
        </p:nvSpPr>
        <p:spPr>
          <a:xfrm>
            <a:off x="3866055" y="772982"/>
            <a:ext cx="1572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80001-1:</a:t>
            </a:r>
            <a:r>
              <a:rPr lang="en-US" b="1" i="1" dirty="0">
                <a:solidFill>
                  <a:srgbClr val="FF0000"/>
                </a:solidFill>
              </a:rPr>
              <a:t>2021 2</a:t>
            </a:r>
            <a:r>
              <a:rPr lang="en-US" b="1" i="1" baseline="30000" dirty="0">
                <a:solidFill>
                  <a:srgbClr val="FF0000"/>
                </a:solidFill>
              </a:rPr>
              <a:t>nd</a:t>
            </a:r>
            <a:r>
              <a:rPr lang="en-US" b="1" i="1" dirty="0">
                <a:solidFill>
                  <a:srgbClr val="FF0000"/>
                </a:solidFill>
              </a:rPr>
              <a:t> Edition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7C05CAA-A035-44C5-AA72-504E44F70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991" y="4044207"/>
            <a:ext cx="2428094" cy="2728954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2292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23" grpId="0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9F2307A-9783-493F-B188-F551BA2B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  <p:pic>
        <p:nvPicPr>
          <p:cNvPr id="14" name="Picture 2" descr="Bildergebnis für fhir">
            <a:extLst>
              <a:ext uri="{FF2B5EF4-FFF2-40B4-BE49-F238E27FC236}">
                <a16:creationId xmlns:a16="http://schemas.microsoft.com/office/drawing/2014/main" id="{7249CB08-62FC-4201-B007-578DCF81E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97" y="440480"/>
            <a:ext cx="4111479" cy="9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ornet.org/wp-content/uploads/2019/04/SDC_black_600x600.jpg">
            <a:extLst>
              <a:ext uri="{FF2B5EF4-FFF2-40B4-BE49-F238E27FC236}">
                <a16:creationId xmlns:a16="http://schemas.microsoft.com/office/drawing/2014/main" id="{DF501A10-9995-4E9E-B383-AE5D7223F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3" b="26155"/>
          <a:stretch/>
        </p:blipFill>
        <p:spPr bwMode="auto">
          <a:xfrm>
            <a:off x="8707206" y="441710"/>
            <a:ext cx="2460997" cy="11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9F9B21B1-78D1-4557-A551-4ECF2D1D9314}"/>
              </a:ext>
            </a:extLst>
          </p:cNvPr>
          <p:cNvSpPr txBox="1">
            <a:spLocks/>
          </p:cNvSpPr>
          <p:nvPr/>
        </p:nvSpPr>
        <p:spPr>
          <a:xfrm>
            <a:off x="1064831" y="6013835"/>
            <a:ext cx="4111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FHIR is a trademark of Health Level 7, International.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2830B081-398A-425E-8232-216E64E97ECB}"/>
              </a:ext>
            </a:extLst>
          </p:cNvPr>
          <p:cNvSpPr txBox="1">
            <a:spLocks/>
          </p:cNvSpPr>
          <p:nvPr/>
        </p:nvSpPr>
        <p:spPr>
          <a:xfrm>
            <a:off x="6238874" y="6013835"/>
            <a:ext cx="367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SDC is a registered trademark of OR.NET</a:t>
            </a:r>
          </a:p>
        </p:txBody>
      </p:sp>
      <p:pic>
        <p:nvPicPr>
          <p:cNvPr id="20" name="Picture 2" descr="https://ornet.org/wp-content/uploads/2019/04/Logo_gro%C3%9F.jpg">
            <a:extLst>
              <a:ext uri="{FF2B5EF4-FFF2-40B4-BE49-F238E27FC236}">
                <a16:creationId xmlns:a16="http://schemas.microsoft.com/office/drawing/2014/main" id="{90B40514-FF24-4A3A-A94E-F7DBF1D7D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023" y="5903097"/>
            <a:ext cx="2423977" cy="58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E06D206-129B-45F7-9F7D-FE93F4FF8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06382"/>
            <a:ext cx="12192000" cy="325225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IHE-HL7 Gemini SES+MDI – 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i="1" dirty="0">
                <a:solidFill>
                  <a:srgbClr val="0070C0"/>
                </a:solidFill>
              </a:rPr>
              <a:t>Ecosystem Pathway – </a:t>
            </a:r>
            <a:br>
              <a:rPr lang="en-US" b="1" i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Foundations &amp; Operationalization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FF249E-1C22-4FAE-B9BD-76CECEAFD610}"/>
              </a:ext>
            </a:extLst>
          </p:cNvPr>
          <p:cNvGrpSpPr/>
          <p:nvPr/>
        </p:nvGrpSpPr>
        <p:grpSpPr>
          <a:xfrm>
            <a:off x="2914581" y="5085346"/>
            <a:ext cx="6359488" cy="897050"/>
            <a:chOff x="2271937" y="5006047"/>
            <a:chExt cx="6359488" cy="897050"/>
          </a:xfrm>
        </p:grpSpPr>
        <p:pic>
          <p:nvPicPr>
            <p:cNvPr id="22" name="Picture 2" descr="Image result for iec logo">
              <a:extLst>
                <a:ext uri="{FF2B5EF4-FFF2-40B4-BE49-F238E27FC236}">
                  <a16:creationId xmlns:a16="http://schemas.microsoft.com/office/drawing/2014/main" id="{04EBF6BE-B5AC-4436-92CD-439368517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585" y="5058422"/>
              <a:ext cx="804863" cy="80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Image result for ieee logo">
              <a:extLst>
                <a:ext uri="{FF2B5EF4-FFF2-40B4-BE49-F238E27FC236}">
                  <a16:creationId xmlns:a16="http://schemas.microsoft.com/office/drawing/2014/main" id="{BE5DA15F-F5E1-4F23-B167-B81B57DDB7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278"/>
            <a:stretch/>
          </p:blipFill>
          <p:spPr bwMode="auto">
            <a:xfrm>
              <a:off x="2271937" y="5006047"/>
              <a:ext cx="1436915" cy="89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01BB44A9-FF44-4161-9339-33CE81C0D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5229" y="5040827"/>
              <a:ext cx="1997979" cy="848121"/>
            </a:xfrm>
            <a:prstGeom prst="rect">
              <a:avLst/>
            </a:prstGeom>
          </p:spPr>
        </p:pic>
        <p:pic>
          <p:nvPicPr>
            <p:cNvPr id="10" name="Picture 9" descr="A picture containing building, light, window&#10;&#10;Description automatically generated">
              <a:extLst>
                <a:ext uri="{FF2B5EF4-FFF2-40B4-BE49-F238E27FC236}">
                  <a16:creationId xmlns:a16="http://schemas.microsoft.com/office/drawing/2014/main" id="{4C4C7504-6B0E-4F41-AF7A-A8B60FFC5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0825" y="5062455"/>
              <a:ext cx="990600" cy="804863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430611-FFAE-4D7D-8207-A5CFBD5CC5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63" y="523333"/>
            <a:ext cx="2460997" cy="8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3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BAB3-FC2B-4EDF-81B1-04882F86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1012036" cy="21795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Additional Materials</a:t>
            </a: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DFBDE-DFB6-4AB1-B4DE-DA6B2C96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 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AA3B-90CA-4F4A-82C4-C1FFD9C6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33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37DBB8-D38B-4F3D-B75A-6A20B8E1A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83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9D671-C3A3-4734-87CD-35EE47A7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Updated Value of MDI Study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483A60-1D71-44B2-A312-99FB549F3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Gemini SES MDI SDPi+FHIR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525D29-FC19-47C6-8CC0-F122059FB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03C1D01-EF84-4D16-A0ED-E368ECA0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146" y="261949"/>
            <a:ext cx="4200971" cy="6123114"/>
          </a:xfrm>
          <a:prstGeom prst="rect">
            <a:avLst/>
          </a:prstGeom>
        </p:spPr>
      </p:pic>
      <p:pic>
        <p:nvPicPr>
          <p:cNvPr id="9" name="Picture 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FB0EF4F-04DA-4B44-B33C-DC908E7CC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4"/>
          <a:stretch/>
        </p:blipFill>
        <p:spPr>
          <a:xfrm>
            <a:off x="186388" y="1043783"/>
            <a:ext cx="4639492" cy="397174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C693E03-191C-4877-B9C1-C05763A138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3"/>
          <a:stretch/>
        </p:blipFill>
        <p:spPr>
          <a:xfrm>
            <a:off x="2885315" y="3541361"/>
            <a:ext cx="4986831" cy="3313464"/>
          </a:xfrm>
          <a:prstGeom prst="rect">
            <a:avLst/>
          </a:prstGeom>
        </p:spPr>
      </p:pic>
      <p:pic>
        <p:nvPicPr>
          <p:cNvPr id="13" name="Picture 12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945DC514-9E3D-4E98-AE8E-6AE04D40B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27" y="5823429"/>
            <a:ext cx="2309062" cy="848833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58330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BAB3-FC2B-4EDF-81B1-04882F86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1795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Gemini SES MDI – 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SES Ecosystem Pathway Launch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8EF34-0F94-42A6-A251-D037D2CDB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Proposed September 2021, this new group will focus on the “SES” challenges for developing products along a pathway that includes ensuring system quality and risk management, along with regulatory affairs.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DFBDE-DFB6-4AB1-B4DE-DA6B2C96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 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AA3B-90CA-4F4A-82C4-C1FFD9C6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A1F20-499B-48EC-BA69-B26C3789C44B}"/>
              </a:ext>
            </a:extLst>
          </p:cNvPr>
          <p:cNvSpPr txBox="1"/>
          <p:nvPr/>
        </p:nvSpPr>
        <p:spPr>
          <a:xfrm rot="942768">
            <a:off x="7792036" y="846896"/>
            <a:ext cx="4476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2022 January Update to IEEE/HL7 Working Group Meetings</a:t>
            </a:r>
          </a:p>
        </p:txBody>
      </p:sp>
    </p:spTree>
    <p:extLst>
      <p:ext uri="{BB962C8B-B14F-4D97-AF65-F5344CB8AC3E}">
        <p14:creationId xmlns:p14="http://schemas.microsoft.com/office/powerpoint/2010/main" val="679343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67CA-DBAD-4C50-93DC-EBE2FC24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Gemini SES MDI – SES Ecosystem Pathway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76351-2771-4DA6-94E4-1DF1D224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CC5A61-3436-416A-9976-63119FB571FD}"/>
              </a:ext>
            </a:extLst>
          </p:cNvPr>
          <p:cNvSpPr txBox="1"/>
          <p:nvPr/>
        </p:nvSpPr>
        <p:spPr>
          <a:xfrm>
            <a:off x="785374" y="1335136"/>
            <a:ext cx="3944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Recognizing the need to advance the non-MDI tech … SES issues discussion, a new initiative was proposed during the 2021-09 WGM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FF840F-DE2E-40EF-AB1C-2A4FA4079388}"/>
              </a:ext>
            </a:extLst>
          </p:cNvPr>
          <p:cNvSpPr txBox="1"/>
          <p:nvPr/>
        </p:nvSpPr>
        <p:spPr>
          <a:xfrm>
            <a:off x="785374" y="2906819"/>
            <a:ext cx="3944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BUT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</a:rPr>
              <a:t>The “R” word was challenging!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</a:rPr>
              <a:t>The need was clear but the formal scope and </a:t>
            </a:r>
            <a:r>
              <a:rPr lang="en-US" b="1" dirty="0" err="1">
                <a:solidFill>
                  <a:srgbClr val="0070C0"/>
                </a:solidFill>
              </a:rPr>
              <a:t>ToR</a:t>
            </a:r>
            <a:r>
              <a:rPr lang="en-US" b="1" dirty="0">
                <a:solidFill>
                  <a:srgbClr val="0070C0"/>
                </a:solidFill>
              </a:rPr>
              <a:t> were challenging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40A04-774E-4AD2-BB63-25F61E5F0785}"/>
              </a:ext>
            </a:extLst>
          </p:cNvPr>
          <p:cNvSpPr txBox="1"/>
          <p:nvPr/>
        </p:nvSpPr>
        <p:spPr>
          <a:xfrm>
            <a:off x="785374" y="4500942"/>
            <a:ext cx="3944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SO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</a:rPr>
              <a:t>A group of key leaders met in October - December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</a:rPr>
              <a:t>Issues were discussed … at length! … and progress made!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DE6B6C-2302-4B69-BB5B-DBFB7CD62ADE}"/>
              </a:ext>
            </a:extLst>
          </p:cNvPr>
          <p:cNvGrpSpPr/>
          <p:nvPr/>
        </p:nvGrpSpPr>
        <p:grpSpPr>
          <a:xfrm>
            <a:off x="4785173" y="1137415"/>
            <a:ext cx="7227890" cy="4593227"/>
            <a:chOff x="4785173" y="1137415"/>
            <a:chExt cx="7227890" cy="4593227"/>
          </a:xfrm>
        </p:grpSpPr>
        <p:pic>
          <p:nvPicPr>
            <p:cNvPr id="7" name="Picture 6" descr="Timeline&#10;&#10;Description automatically generated">
              <a:extLst>
                <a:ext uri="{FF2B5EF4-FFF2-40B4-BE49-F238E27FC236}">
                  <a16:creationId xmlns:a16="http://schemas.microsoft.com/office/drawing/2014/main" id="{9FF137F8-2B7B-40D6-B6E8-46108FCF1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336" y="1137415"/>
              <a:ext cx="7186727" cy="4203501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B02C5C-B7D6-4433-BF4C-8DC84A390EDF}"/>
                </a:ext>
              </a:extLst>
            </p:cNvPr>
            <p:cNvSpPr txBox="1"/>
            <p:nvPr/>
          </p:nvSpPr>
          <p:spPr>
            <a:xfrm>
              <a:off x="4785173" y="5361310"/>
              <a:ext cx="5976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Source:  2021-09 Gemini SES MDI Update to HL7 WGM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B04C65-5C47-4A3B-914E-FF7AF68ACFE0}"/>
              </a:ext>
            </a:extLst>
          </p:cNvPr>
          <p:cNvSpPr txBox="1"/>
          <p:nvPr/>
        </p:nvSpPr>
        <p:spPr>
          <a:xfrm>
            <a:off x="5901529" y="6027003"/>
            <a:ext cx="4476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2022 January Update to IEEE/HL7 Working Group Meetings</a:t>
            </a:r>
          </a:p>
        </p:txBody>
      </p:sp>
    </p:spTree>
    <p:extLst>
      <p:ext uri="{BB962C8B-B14F-4D97-AF65-F5344CB8AC3E}">
        <p14:creationId xmlns:p14="http://schemas.microsoft.com/office/powerpoint/2010/main" val="19848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67CA-DBAD-4C50-93DC-EBE2FC24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Gemini SES MDI – SES Ecosystem Pathway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76351-2771-4DA6-94E4-1DF1D224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CC5A61-3436-416A-9976-63119FB571FD}"/>
              </a:ext>
            </a:extLst>
          </p:cNvPr>
          <p:cNvSpPr txBox="1"/>
          <p:nvPr/>
        </p:nvSpPr>
        <p:spPr>
          <a:xfrm>
            <a:off x="555372" y="1335136"/>
            <a:ext cx="4604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Announcing a new Gemini SES MDI Group: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B4F927-5312-4D9E-955C-9FFEB641AF9E}"/>
              </a:ext>
            </a:extLst>
          </p:cNvPr>
          <p:cNvGrpSpPr/>
          <p:nvPr/>
        </p:nvGrpSpPr>
        <p:grpSpPr>
          <a:xfrm>
            <a:off x="5159484" y="1273580"/>
            <a:ext cx="6086650" cy="954107"/>
            <a:chOff x="5529086" y="1581358"/>
            <a:chExt cx="6086650" cy="9541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A34458-3571-4A01-BBDA-82E92A30B1E9}"/>
                </a:ext>
              </a:extLst>
            </p:cNvPr>
            <p:cNvSpPr txBox="1"/>
            <p:nvPr/>
          </p:nvSpPr>
          <p:spPr>
            <a:xfrm>
              <a:off x="5529086" y="1581358"/>
              <a:ext cx="38932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</a:rPr>
                <a:t>Ecosystem Pathway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14A736-E574-41F4-B13B-5DE5C9A78A2F}"/>
                </a:ext>
              </a:extLst>
            </p:cNvPr>
            <p:cNvSpPr txBox="1"/>
            <p:nvPr/>
          </p:nvSpPr>
          <p:spPr>
            <a:xfrm>
              <a:off x="5529086" y="2166133"/>
              <a:ext cx="6086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(</a:t>
              </a:r>
              <a:r>
                <a:rPr lang="en-US" b="1" dirty="0">
                  <a:solidFill>
                    <a:srgbClr val="0070C0"/>
                  </a:solidFill>
                </a:rPr>
                <a:t>Pathway</a:t>
              </a:r>
              <a:r>
                <a:rPr lang="en-US" dirty="0">
                  <a:solidFill>
                    <a:srgbClr val="0070C0"/>
                  </a:solidFill>
                </a:rPr>
                <a:t> to an </a:t>
              </a:r>
              <a:r>
                <a:rPr lang="en-US" b="1" dirty="0">
                  <a:solidFill>
                    <a:srgbClr val="0070C0"/>
                  </a:solidFill>
                </a:rPr>
                <a:t>Ecosystem</a:t>
              </a:r>
              <a:r>
                <a:rPr lang="en-US" dirty="0">
                  <a:solidFill>
                    <a:srgbClr val="0070C0"/>
                  </a:solidFill>
                </a:rPr>
                <a:t> of Plug-and-Trust Products)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59CF7D-E6B3-4914-8015-2EDDCCAABFF7}"/>
              </a:ext>
            </a:extLst>
          </p:cNvPr>
          <p:cNvSpPr txBox="1"/>
          <p:nvPr/>
        </p:nvSpPr>
        <p:spPr>
          <a:xfrm>
            <a:off x="602915" y="2557537"/>
            <a:ext cx="5768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4775" indent="-1374775">
              <a:tabLst>
                <a:tab pos="1374775" algn="l"/>
              </a:tabLst>
            </a:pPr>
            <a:r>
              <a:rPr lang="en-US" b="1" dirty="0">
                <a:solidFill>
                  <a:srgbClr val="0070C0"/>
                </a:solidFill>
              </a:rPr>
              <a:t>Participants</a:t>
            </a:r>
            <a:r>
              <a:rPr lang="en-US" dirty="0"/>
              <a:t>:	</a:t>
            </a:r>
            <a:r>
              <a:rPr lang="en-US" dirty="0">
                <a:solidFill>
                  <a:srgbClr val="0070C0"/>
                </a:solidFill>
              </a:rPr>
              <a:t>SES Product Quality / Risk Management / Regulatory Affairs Stakeholders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0EAD4-AA33-4F77-8FCB-B3211E546D21}"/>
              </a:ext>
            </a:extLst>
          </p:cNvPr>
          <p:cNvSpPr txBox="1"/>
          <p:nvPr/>
        </p:nvSpPr>
        <p:spPr>
          <a:xfrm>
            <a:off x="602915" y="3336352"/>
            <a:ext cx="5768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4775" indent="-1374775">
              <a:tabLst>
                <a:tab pos="1374775" algn="l"/>
              </a:tabLst>
            </a:pPr>
            <a:r>
              <a:rPr lang="en-US" b="1" dirty="0">
                <a:solidFill>
                  <a:srgbClr val="0070C0"/>
                </a:solidFill>
              </a:rPr>
              <a:t>Work focus</a:t>
            </a:r>
            <a:r>
              <a:rPr lang="en-US" dirty="0"/>
              <a:t>:	</a:t>
            </a:r>
            <a:r>
              <a:rPr lang="en-US" dirty="0">
                <a:solidFill>
                  <a:srgbClr val="0070C0"/>
                </a:solidFill>
              </a:rPr>
              <a:t>Issues related to decoupled product development &amp; use … see </a:t>
            </a:r>
            <a:r>
              <a:rPr lang="en-US" dirty="0">
                <a:solidFill>
                  <a:srgbClr val="0070C0"/>
                </a:solidFill>
                <a:hlinkClick r:id="rId2"/>
              </a:rPr>
              <a:t>EP </a:t>
            </a:r>
            <a:r>
              <a:rPr lang="en-US" dirty="0" err="1">
                <a:solidFill>
                  <a:srgbClr val="0070C0"/>
                </a:solidFill>
                <a:hlinkClick r:id="rId2"/>
              </a:rPr>
              <a:t>ToI</a:t>
            </a:r>
            <a:r>
              <a:rPr lang="en-US" dirty="0">
                <a:solidFill>
                  <a:srgbClr val="0070C0"/>
                </a:solidFill>
                <a:hlinkClick r:id="rId2"/>
              </a:rPr>
              <a:t> Table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C8A856-FA22-42A7-856F-FD1D327B3B0B}"/>
              </a:ext>
            </a:extLst>
          </p:cNvPr>
          <p:cNvGrpSpPr/>
          <p:nvPr/>
        </p:nvGrpSpPr>
        <p:grpSpPr>
          <a:xfrm>
            <a:off x="6447285" y="3503590"/>
            <a:ext cx="5684410" cy="3260601"/>
            <a:chOff x="6447285" y="3503590"/>
            <a:chExt cx="5684410" cy="326060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B170819-6211-46BE-ADDA-0EA35B875643}"/>
                </a:ext>
              </a:extLst>
            </p:cNvPr>
            <p:cNvGrpSpPr/>
            <p:nvPr/>
          </p:nvGrpSpPr>
          <p:grpSpPr>
            <a:xfrm>
              <a:off x="6447285" y="3503590"/>
              <a:ext cx="5684410" cy="3260601"/>
              <a:chOff x="6447285" y="3503590"/>
              <a:chExt cx="5684410" cy="3260601"/>
            </a:xfrm>
          </p:grpSpPr>
          <p:pic>
            <p:nvPicPr>
              <p:cNvPr id="14" name="Picture 13" descr="Text, timeline&#10;&#10;Description automatically generated">
                <a:extLst>
                  <a:ext uri="{FF2B5EF4-FFF2-40B4-BE49-F238E27FC236}">
                    <a16:creationId xmlns:a16="http://schemas.microsoft.com/office/drawing/2014/main" id="{20EE7706-A05F-4373-9EF0-3494208C1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7285" y="3503590"/>
                <a:ext cx="5684410" cy="3260601"/>
              </a:xfrm>
              <a:prstGeom prst="rect">
                <a:avLst/>
              </a:prstGeom>
              <a:ln w="12700">
                <a:solidFill>
                  <a:srgbClr val="0070C0"/>
                </a:solidFill>
              </a:ln>
            </p:spPr>
          </p:pic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ABAF91D-F25C-47BC-9491-E7C52A5E21BD}"/>
                  </a:ext>
                </a:extLst>
              </p:cNvPr>
              <p:cNvCxnSpPr/>
              <p:nvPr/>
            </p:nvCxnSpPr>
            <p:spPr>
              <a:xfrm>
                <a:off x="8487651" y="3688823"/>
                <a:ext cx="2384172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95C5AA-58E8-41CF-AB16-662AE7A3084F}"/>
                </a:ext>
              </a:extLst>
            </p:cNvPr>
            <p:cNvSpPr txBox="1"/>
            <p:nvPr/>
          </p:nvSpPr>
          <p:spPr>
            <a:xfrm>
              <a:off x="8407532" y="3757575"/>
              <a:ext cx="3412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</a:rPr>
                <a:t>Ecosystem Pathway Initiative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FE93EC5-2183-490A-A875-0ACCFE5E37A3}"/>
              </a:ext>
            </a:extLst>
          </p:cNvPr>
          <p:cNvSpPr txBox="1"/>
          <p:nvPr/>
        </p:nvSpPr>
        <p:spPr>
          <a:xfrm>
            <a:off x="1099524" y="6440176"/>
            <a:ext cx="6103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 2021-09 Gemini SES MDI Update to HL7 WGM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BE808C-F818-4864-B90D-88842F550087}"/>
              </a:ext>
            </a:extLst>
          </p:cNvPr>
          <p:cNvSpPr txBox="1"/>
          <p:nvPr/>
        </p:nvSpPr>
        <p:spPr>
          <a:xfrm>
            <a:off x="618691" y="4011951"/>
            <a:ext cx="5768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4775" indent="-1374775">
              <a:tabLst>
                <a:tab pos="1374775" algn="l"/>
              </a:tabLst>
            </a:pPr>
            <a:r>
              <a:rPr lang="en-US" b="1" dirty="0">
                <a:solidFill>
                  <a:srgbClr val="0070C0"/>
                </a:solidFill>
              </a:rPr>
              <a:t>Launch</a:t>
            </a:r>
            <a:r>
              <a:rPr lang="en-US" dirty="0"/>
              <a:t>:	</a:t>
            </a:r>
          </a:p>
          <a:p>
            <a:pPr marL="1374775" lvl="2" indent="-285750">
              <a:buFont typeface="Wingdings" panose="05000000000000000000" pitchFamily="2" charset="2"/>
              <a:buChar char="ü"/>
              <a:tabLst>
                <a:tab pos="1374775" algn="l"/>
              </a:tabLst>
            </a:pPr>
            <a:r>
              <a:rPr lang="en-US" dirty="0">
                <a:solidFill>
                  <a:srgbClr val="0070C0"/>
                </a:solidFill>
              </a:rPr>
              <a:t>Google Group Formed</a:t>
            </a:r>
          </a:p>
          <a:p>
            <a:pPr marL="1374775" lvl="2" indent="-285750">
              <a:buFont typeface="Wingdings" panose="05000000000000000000" pitchFamily="2" charset="2"/>
              <a:buChar char="ü"/>
              <a:tabLst>
                <a:tab pos="1374775" algn="l"/>
              </a:tabLst>
            </a:pPr>
            <a:r>
              <a:rPr lang="en-US" dirty="0">
                <a:solidFill>
                  <a:srgbClr val="0070C0"/>
                </a:solidFill>
              </a:rPr>
              <a:t>Bi-weekly Zoom meetings (starting Feb 1</a:t>
            </a:r>
            <a:r>
              <a:rPr lang="en-US" baseline="30000" dirty="0">
                <a:solidFill>
                  <a:srgbClr val="0070C0"/>
                </a:solidFill>
              </a:rPr>
              <a:t>st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marL="1374775" lvl="2" indent="-285750">
              <a:buFont typeface="Wingdings" panose="05000000000000000000" pitchFamily="2" charset="2"/>
              <a:buChar char="ü"/>
              <a:tabLst>
                <a:tab pos="1374775" algn="l"/>
              </a:tabLst>
            </a:pPr>
            <a:r>
              <a:rPr lang="en-US" dirty="0">
                <a:solidFill>
                  <a:srgbClr val="0070C0"/>
                </a:solidFill>
                <a:hlinkClick r:id="rId4"/>
              </a:rPr>
              <a:t>EP confluence home page  </a:t>
            </a:r>
            <a:r>
              <a:rPr lang="en-US" dirty="0">
                <a:solidFill>
                  <a:srgbClr val="0070C0"/>
                </a:solidFill>
              </a:rPr>
              <a:t>(in development)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4C1E66-6F0F-43D9-8484-5B6ADFB91F10}"/>
              </a:ext>
            </a:extLst>
          </p:cNvPr>
          <p:cNvSpPr txBox="1"/>
          <p:nvPr/>
        </p:nvSpPr>
        <p:spPr>
          <a:xfrm>
            <a:off x="555372" y="5547624"/>
            <a:ext cx="576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CALLING ALL SES EXPERTS!!!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1867B0-4F45-4291-B0F5-5509A14420E1}"/>
              </a:ext>
            </a:extLst>
          </p:cNvPr>
          <p:cNvSpPr txBox="1"/>
          <p:nvPr/>
        </p:nvSpPr>
        <p:spPr>
          <a:xfrm rot="406753">
            <a:off x="7504067" y="2503894"/>
            <a:ext cx="4476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2022 January Update to IEEE/HL7 Working Group Meetings</a:t>
            </a:r>
          </a:p>
        </p:txBody>
      </p:sp>
    </p:spTree>
    <p:extLst>
      <p:ext uri="{BB962C8B-B14F-4D97-AF65-F5344CB8AC3E}">
        <p14:creationId xmlns:p14="http://schemas.microsoft.com/office/powerpoint/2010/main" val="405913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2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67CA-DBAD-4C50-93DC-EBE2FC24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2226"/>
            <a:ext cx="11582398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IHE Catalyst </a:t>
            </a:r>
            <a:r>
              <a:rPr lang="en-US" sz="3200" b="0" dirty="0">
                <a:solidFill>
                  <a:srgbClr val="0070C0"/>
                </a:solidFill>
              </a:rPr>
              <a:t>(formerly IHE EU/IHE Services)</a:t>
            </a:r>
            <a:endParaRPr lang="en-US" b="0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76351-2771-4DA6-94E4-1DF1D224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2B13E8-E2F1-42A7-A4D7-4750DA1EC71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2F9A6-4602-4D41-9957-7152CD1F5809}"/>
              </a:ext>
            </a:extLst>
          </p:cNvPr>
          <p:cNvSpPr txBox="1"/>
          <p:nvPr/>
        </p:nvSpPr>
        <p:spPr>
          <a:xfrm>
            <a:off x="838198" y="812015"/>
            <a:ext cx="11353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marR="0" lvl="0" indent="-1828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Factoring in the IHE Testing Continuum &amp; Ecosystem ….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D13B6507-FF8B-4159-8C7D-5E527E75B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725" y="2906829"/>
            <a:ext cx="5787272" cy="3928945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9665CE39-C8EC-42AE-9B7B-FD9C6AF44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4" y="1636533"/>
            <a:ext cx="6096000" cy="3426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F450B1-2882-42F4-9ACF-E2F1D0F62839}"/>
              </a:ext>
            </a:extLst>
          </p:cNvPr>
          <p:cNvSpPr txBox="1"/>
          <p:nvPr/>
        </p:nvSpPr>
        <p:spPr>
          <a:xfrm>
            <a:off x="478969" y="5350894"/>
            <a:ext cx="530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IHE Catalyst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central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IHE based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 &amp;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C3882-488B-4DA6-82D0-BAFB35FA707F}"/>
              </a:ext>
            </a:extLst>
          </p:cNvPr>
          <p:cNvSpPr txBox="1"/>
          <p:nvPr/>
        </p:nvSpPr>
        <p:spPr>
          <a:xfrm>
            <a:off x="478969" y="6008131"/>
            <a:ext cx="584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project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(funded) being advanced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IHE Catalyst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9D2A0B-B5E9-472C-907D-4893077AB85F}"/>
              </a:ext>
            </a:extLst>
          </p:cNvPr>
          <p:cNvSpPr txBox="1"/>
          <p:nvPr/>
        </p:nvSpPr>
        <p:spPr>
          <a:xfrm>
            <a:off x="478969" y="5676653"/>
            <a:ext cx="584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Gemini program “home”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considered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Catalyst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035D3-CB19-477F-91F2-C422524DAC3B}"/>
              </a:ext>
            </a:extLst>
          </p:cNvPr>
          <p:cNvSpPr txBox="1"/>
          <p:nvPr/>
        </p:nvSpPr>
        <p:spPr>
          <a:xfrm>
            <a:off x="7632833" y="1643978"/>
            <a:ext cx="37682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2021.09 Gemini Update to IEEE-HL7 WGM</a:t>
            </a:r>
          </a:p>
        </p:txBody>
      </p:sp>
    </p:spTree>
    <p:extLst>
      <p:ext uri="{BB962C8B-B14F-4D97-AF65-F5344CB8AC3E}">
        <p14:creationId xmlns:p14="http://schemas.microsoft.com/office/powerpoint/2010/main" val="383156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54C3-8FB3-42A7-A9F3-5E1C7FA37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SDC Conformance Principles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0FC3F-3834-477B-83BD-210AC6024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2B13E8-E2F1-42A7-A4D7-4750DA1EC71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BF3D8C-F20F-4F6A-AEB3-3D26B53ED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52475"/>
            <a:ext cx="5511905" cy="5966733"/>
          </a:xfrm>
          <a:prstGeom prst="rect">
            <a:avLst/>
          </a:prstGeom>
          <a:ln w="19050">
            <a:solidFill>
              <a:srgbClr val="260758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2E0F6B-7B83-4316-A3E3-BCA236850238}"/>
              </a:ext>
            </a:extLst>
          </p:cNvPr>
          <p:cNvSpPr txBox="1"/>
          <p:nvPr/>
        </p:nvSpPr>
        <p:spPr>
          <a:xfrm>
            <a:off x="942974" y="1766362"/>
            <a:ext cx="40671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OR.NET white paper lays foundation for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traceability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PKPs to Conformity Assessment (CA) and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certified safe-effective-secure (SES) interoperable medical device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components.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A40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IHE SDPi Supplement TF-1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annex includes a summary of Conformance Principles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Download @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4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4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https://ornet.org/en/download/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A4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9299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Gemini EP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8C471-4D83-4464-9D06-92B4C2A6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10515600" cy="2905946"/>
          </a:xfrm>
        </p:spPr>
        <p:txBody>
          <a:bodyPr>
            <a:normAutofit lnSpcReduction="10000"/>
          </a:bodyPr>
          <a:lstStyle/>
          <a:p>
            <a:pPr marL="1828800" indent="-1828800">
              <a:buNone/>
              <a:tabLst>
                <a:tab pos="1828800" algn="l"/>
              </a:tabLst>
            </a:pPr>
            <a:r>
              <a:rPr lang="en-US" b="1" dirty="0">
                <a:solidFill>
                  <a:srgbClr val="0070C0"/>
                </a:solidFill>
              </a:rPr>
              <a:t>Objective</a:t>
            </a:r>
            <a:r>
              <a:rPr lang="en-US" dirty="0"/>
              <a:t>:	</a:t>
            </a:r>
            <a:r>
              <a:rPr lang="en-US" i="1" dirty="0">
                <a:solidFill>
                  <a:srgbClr val="0070C0"/>
                </a:solidFill>
              </a:rPr>
              <a:t>Develop open, consensus requirements and guidance for a total product life cycle pathway that enables the establishment of a multi-vendor ecosystem of independently developed (“decoupled”) plug-and-trust component products that contribute to a defined set of clinical system functions – safely, effectively &amp; securely (SES), utilizing the SDC/SDPi+FHIR medical device interoperability (MDI) standards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Gemini SES MDI SDPi+FHIR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8F6DC9-8F57-4852-B67B-2329BF1DA975}"/>
              </a:ext>
            </a:extLst>
          </p:cNvPr>
          <p:cNvSpPr txBox="1">
            <a:spLocks/>
          </p:cNvSpPr>
          <p:nvPr/>
        </p:nvSpPr>
        <p:spPr>
          <a:xfrm>
            <a:off x="838200" y="4695289"/>
            <a:ext cx="11353800" cy="1922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indent="-1828800">
              <a:buFont typeface="Arial" panose="020B0604020202020204" pitchFamily="34" charset="0"/>
              <a:buNone/>
              <a:tabLst>
                <a:tab pos="1828800" algn="l"/>
              </a:tabLst>
            </a:pPr>
            <a:r>
              <a:rPr lang="en-US" sz="2400" b="1" dirty="0"/>
              <a:t>Note</a:t>
            </a:r>
            <a:r>
              <a:rPr lang="en-US" sz="2400" dirty="0"/>
              <a:t>:	</a:t>
            </a:r>
            <a:r>
              <a:rPr lang="en-US" sz="2400" dirty="0">
                <a:solidFill>
                  <a:srgbClr val="0070C0"/>
                </a:solidFill>
              </a:rPr>
              <a:t>Not an abstract exercise!  </a:t>
            </a:r>
          </a:p>
          <a:p>
            <a:pPr marL="1828800" indent="-1828800">
              <a:buFont typeface="Arial" panose="020B0604020202020204" pitchFamily="34" charset="0"/>
              <a:buNone/>
              <a:tabLst>
                <a:tab pos="1828800" algn="l"/>
                <a:tab pos="2286000" algn="l"/>
              </a:tabLst>
            </a:pPr>
            <a:r>
              <a:rPr lang="en-US" sz="2400" b="1" i="1" dirty="0">
                <a:solidFill>
                  <a:srgbClr val="0070C0"/>
                </a:solidFill>
              </a:rPr>
              <a:t>		Specific</a:t>
            </a:r>
            <a:r>
              <a:rPr lang="en-US" sz="2400" i="1" dirty="0">
                <a:solidFill>
                  <a:srgbClr val="0070C0"/>
                </a:solidFill>
              </a:rPr>
              <a:t> implementations of 		</a:t>
            </a:r>
            <a:r>
              <a:rPr lang="en-US" sz="2400" b="1" i="1" dirty="0">
                <a:solidFill>
                  <a:srgbClr val="0070C0"/>
                </a:solidFill>
              </a:rPr>
              <a:t>Specific</a:t>
            </a:r>
            <a:r>
              <a:rPr lang="en-US" sz="2400" i="1" dirty="0">
                <a:solidFill>
                  <a:srgbClr val="0070C0"/>
                </a:solidFill>
              </a:rPr>
              <a:t> standards (SES+MDI) for 	</a:t>
            </a:r>
          </a:p>
          <a:p>
            <a:pPr marL="1828800" indent="-1828800">
              <a:buFont typeface="Arial" panose="020B0604020202020204" pitchFamily="34" charset="0"/>
              <a:buNone/>
              <a:tabLst>
                <a:tab pos="1828800" algn="l"/>
                <a:tab pos="2286000" algn="l"/>
              </a:tabLst>
            </a:pPr>
            <a:r>
              <a:rPr lang="en-US" sz="2400" b="1" i="1" dirty="0">
                <a:solidFill>
                  <a:srgbClr val="0070C0"/>
                </a:solidFill>
              </a:rPr>
              <a:t>		specific</a:t>
            </a:r>
            <a:r>
              <a:rPr lang="en-US" sz="2400" i="1" dirty="0">
                <a:solidFill>
                  <a:srgbClr val="0070C0"/>
                </a:solidFill>
              </a:rPr>
              <a:t> products deployed in 	</a:t>
            </a:r>
            <a:r>
              <a:rPr lang="en-US" sz="2400" b="1" i="1" dirty="0">
                <a:solidFill>
                  <a:srgbClr val="0070C0"/>
                </a:solidFill>
              </a:rPr>
              <a:t>Specific</a:t>
            </a:r>
            <a:r>
              <a:rPr lang="en-US" sz="2400" i="1" dirty="0">
                <a:solidFill>
                  <a:srgbClr val="0070C0"/>
                </a:solidFill>
              </a:rPr>
              <a:t> acute care contexts to achieve </a:t>
            </a:r>
          </a:p>
          <a:p>
            <a:pPr marL="1828800" indent="-1828800">
              <a:buFont typeface="Arial" panose="020B0604020202020204" pitchFamily="34" charset="0"/>
              <a:buNone/>
              <a:tabLst>
                <a:tab pos="1828800" algn="l"/>
                <a:tab pos="2286000" algn="l"/>
              </a:tabLst>
            </a:pPr>
            <a:r>
              <a:rPr lang="en-US" sz="2400" b="1" i="1" dirty="0">
                <a:solidFill>
                  <a:srgbClr val="0070C0"/>
                </a:solidFill>
              </a:rPr>
              <a:t>		Specific</a:t>
            </a:r>
            <a:r>
              <a:rPr lang="en-US" sz="2400" i="1" dirty="0">
                <a:solidFill>
                  <a:srgbClr val="0070C0"/>
                </a:solidFill>
              </a:rPr>
              <a:t> clinical functions.</a:t>
            </a:r>
          </a:p>
        </p:txBody>
      </p:sp>
    </p:spTree>
    <p:extLst>
      <p:ext uri="{BB962C8B-B14F-4D97-AF65-F5344CB8AC3E}">
        <p14:creationId xmlns:p14="http://schemas.microsoft.com/office/powerpoint/2010/main" val="13994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1C40-23F0-4B0C-9799-679C7666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More detail is provided in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F25D8-9E8C-4E5B-82D7-EACF6CAD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D92ABE46-66EA-4E14-BCEC-4C8E87450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14" y="940118"/>
            <a:ext cx="9684970" cy="543814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24195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6E68F-0A02-43AF-9EB9-FF1126440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3385" y="642439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F34A8-39CE-0B4D-AFC2-762683EF1A5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2E135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2E135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CBFF064-49B4-4CBC-A1EE-64EFF0607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2" y="1076587"/>
            <a:ext cx="10692455" cy="5712936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AFE046F1-3BA1-499B-9374-FE93AB6A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216798"/>
            <a:ext cx="8610600" cy="813162"/>
          </a:xfrm>
        </p:spPr>
        <p:txBody>
          <a:bodyPr>
            <a:normAutofit/>
          </a:bodyPr>
          <a:lstStyle/>
          <a:p>
            <a:r>
              <a:rPr lang="en-US" sz="2400" dirty="0"/>
              <a:t>MedTech Regulatory Pathway – 								Core to SDC/</a:t>
            </a:r>
            <a:r>
              <a:rPr lang="en-US" sz="2400" dirty="0" err="1"/>
              <a:t>SDPi</a:t>
            </a:r>
            <a:r>
              <a:rPr lang="en-US" sz="2400" dirty="0"/>
              <a:t> Specifications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227924-9D7F-4E8C-893A-308E3AA73C61}"/>
              </a:ext>
            </a:extLst>
          </p:cNvPr>
          <p:cNvSpPr/>
          <p:nvPr/>
        </p:nvSpPr>
        <p:spPr>
          <a:xfrm>
            <a:off x="4261529" y="5964872"/>
            <a:ext cx="3640588" cy="41383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297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C020-8250-4FD3-8F5B-2F70B821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V-Model for Systems of MedTech Products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2C416-D3A0-4498-A6D9-AB8CD9CE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Gemini SES MDI – IHE Catalyst Study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680B0-22AE-41A6-941B-0890391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2B13E8-E2F1-42A7-A4D7-4750DA1EC71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https://ornet.org/wp-content/uploads/2019/04/Logo_gro%C3%9F.jpg">
            <a:extLst>
              <a:ext uri="{FF2B5EF4-FFF2-40B4-BE49-F238E27FC236}">
                <a16:creationId xmlns:a16="http://schemas.microsoft.com/office/drawing/2014/main" id="{6AB89461-C9AC-465D-990F-B8A7215CC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8" y="6479953"/>
            <a:ext cx="1589323" cy="3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E5AD983-1ED0-42A4-BB4C-F265D4B980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5644"/>
          <a:stretch/>
        </p:blipFill>
        <p:spPr>
          <a:xfrm>
            <a:off x="1771650" y="6517051"/>
            <a:ext cx="576265" cy="310419"/>
          </a:xfrm>
          <a:prstGeom prst="rect">
            <a:avLst/>
          </a:prstGeom>
        </p:spPr>
      </p:pic>
      <p:pic>
        <p:nvPicPr>
          <p:cNvPr id="11" name="Picture 10" descr="Timeline&#10;&#10;Description automatically generated">
            <a:extLst>
              <a:ext uri="{FF2B5EF4-FFF2-40B4-BE49-F238E27FC236}">
                <a16:creationId xmlns:a16="http://schemas.microsoft.com/office/drawing/2014/main" id="{DEA9117F-3BDF-4061-BADE-4FE35AABC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44" y="926050"/>
            <a:ext cx="9679710" cy="5446783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82CEF6-3DBB-4CDE-B99D-3821DECEEBFA}"/>
              </a:ext>
            </a:extLst>
          </p:cNvPr>
          <p:cNvSpPr txBox="1"/>
          <p:nvPr/>
        </p:nvSpPr>
        <p:spPr>
          <a:xfrm rot="16200000">
            <a:off x="-2135409" y="3105318"/>
            <a:ext cx="5384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IHE EU Experience ’21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… “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Regulatory Submission Ready” CA </a:t>
            </a:r>
          </a:p>
        </p:txBody>
      </p:sp>
    </p:spTree>
    <p:extLst>
      <p:ext uri="{BB962C8B-B14F-4D97-AF65-F5344CB8AC3E}">
        <p14:creationId xmlns:p14="http://schemas.microsoft.com/office/powerpoint/2010/main" val="1150139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6E68F-0A02-43AF-9EB9-FF1126440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7638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F34A8-39CE-0B4D-AFC2-762683EF1A5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2E135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2E135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7CC12B81-8E3D-4DD4-A827-32F79141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82" y="1029960"/>
            <a:ext cx="10185636" cy="5775446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F2A5E3D-4FD5-4B0B-B115-55653A0A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216798"/>
            <a:ext cx="8610600" cy="813162"/>
          </a:xfrm>
        </p:spPr>
        <p:txBody>
          <a:bodyPr>
            <a:normAutofit/>
          </a:bodyPr>
          <a:lstStyle/>
          <a:p>
            <a:r>
              <a:rPr lang="en-US" sz="2400" dirty="0"/>
              <a:t>MedTech Regulatory Pathway – 								Core to SDC/</a:t>
            </a:r>
            <a:r>
              <a:rPr lang="en-US" sz="2400" dirty="0" err="1"/>
              <a:t>SDPi</a:t>
            </a:r>
            <a:r>
              <a:rPr lang="en-US" sz="2400" dirty="0"/>
              <a:t>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565873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6E68F-0A02-43AF-9EB9-FF1126440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05915" y="645863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F34A8-39CE-0B4D-AFC2-762683EF1A5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2E135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2E135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B00A4485-A726-4A67-BA39-8E7143735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32" y="1084392"/>
            <a:ext cx="10694935" cy="5739372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25CE0F8-191D-4A7B-AA03-7D0C6FA72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216798"/>
            <a:ext cx="8610600" cy="813162"/>
          </a:xfrm>
        </p:spPr>
        <p:txBody>
          <a:bodyPr>
            <a:normAutofit/>
          </a:bodyPr>
          <a:lstStyle/>
          <a:p>
            <a:r>
              <a:rPr lang="en-US" sz="2400" dirty="0"/>
              <a:t>MedTech Regulatory Pathway – 								Core to SDC/</a:t>
            </a:r>
            <a:r>
              <a:rPr lang="en-US" sz="2400" dirty="0" err="1"/>
              <a:t>SDPi</a:t>
            </a:r>
            <a:r>
              <a:rPr lang="en-US" sz="2400" dirty="0"/>
              <a:t>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151197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4ACE0EA7-4257-4ACB-89E6-90394F37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02" y="1080995"/>
            <a:ext cx="10357796" cy="5691515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3D3AD-6664-4002-B319-C579A775F3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2E135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16/06/2021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2E135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412F3-82C6-4DCF-B7DD-37CD07865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2E135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IHE/IHE Catalyst for «Regulatory Sumission Ready» CA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2E135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6E68F-0A02-43AF-9EB9-FF1126440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3118" y="641543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3F34A8-39CE-0B4D-AFC2-762683EF1A5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2E135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2E135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88332B7-232A-45B9-ADC0-2A2F3C68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216798"/>
            <a:ext cx="8610600" cy="813162"/>
          </a:xfrm>
        </p:spPr>
        <p:txBody>
          <a:bodyPr>
            <a:normAutofit/>
          </a:bodyPr>
          <a:lstStyle/>
          <a:p>
            <a:r>
              <a:rPr lang="en-US" sz="2400" dirty="0"/>
              <a:t>MedTech Regulatory Pathway – 								Core to SDC/</a:t>
            </a:r>
            <a:r>
              <a:rPr lang="en-US" sz="2400" dirty="0" err="1"/>
              <a:t>SDPi</a:t>
            </a:r>
            <a:r>
              <a:rPr lang="en-US" sz="2400" dirty="0"/>
              <a:t>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3980293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67CA-DBAD-4C50-93DC-EBE2FC24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AdvaMed Briefing 2021 </a:t>
            </a:r>
            <a:r>
              <a:rPr lang="en-US" b="0" dirty="0">
                <a:solidFill>
                  <a:srgbClr val="0070C0"/>
                </a:solidFill>
              </a:rPr>
              <a:t>(</a:t>
            </a:r>
            <a:r>
              <a:rPr lang="en-US" b="0" dirty="0" err="1">
                <a:solidFill>
                  <a:srgbClr val="0070C0"/>
                </a:solidFill>
              </a:rPr>
              <a:t>Marzenko</a:t>
            </a:r>
            <a:r>
              <a:rPr lang="en-US" b="0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76351-2771-4DA6-94E4-1DF1D224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C5E97C4-2937-4F38-BFCA-5483DD374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158" y="1316935"/>
            <a:ext cx="10065880" cy="5426394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1329682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67CA-DBAD-4C50-93DC-EBE2FC24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AdvaMed Briefing 2021 </a:t>
            </a:r>
            <a:r>
              <a:rPr lang="en-US" b="0" dirty="0">
                <a:solidFill>
                  <a:srgbClr val="0070C0"/>
                </a:solidFill>
              </a:rPr>
              <a:t>(</a:t>
            </a:r>
            <a:r>
              <a:rPr lang="en-US" b="0" dirty="0" err="1">
                <a:solidFill>
                  <a:srgbClr val="0070C0"/>
                </a:solidFill>
              </a:rPr>
              <a:t>Marzenko</a:t>
            </a:r>
            <a:r>
              <a:rPr lang="en-US" b="0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76351-2771-4DA6-94E4-1DF1D224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E6E9DF4-7C4E-4A1B-9142-1C2914ED6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1488447"/>
            <a:ext cx="9757340" cy="5225645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022136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67CA-DBAD-4C50-93DC-EBE2FC24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AdvaMed Briefing 2021 </a:t>
            </a:r>
            <a:r>
              <a:rPr lang="en-US" b="0" dirty="0">
                <a:solidFill>
                  <a:srgbClr val="0070C0"/>
                </a:solidFill>
              </a:rPr>
              <a:t>(</a:t>
            </a:r>
            <a:r>
              <a:rPr lang="en-US" b="0" dirty="0" err="1">
                <a:solidFill>
                  <a:srgbClr val="0070C0"/>
                </a:solidFill>
              </a:rPr>
              <a:t>Marzenko</a:t>
            </a:r>
            <a:r>
              <a:rPr lang="en-US" b="0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76351-2771-4DA6-94E4-1DF1D224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 descr="Table&#10;&#10;Description automatically generated with low confidence">
            <a:extLst>
              <a:ext uri="{FF2B5EF4-FFF2-40B4-BE49-F238E27FC236}">
                <a16:creationId xmlns:a16="http://schemas.microsoft.com/office/drawing/2014/main" id="{19973969-88AF-4FAF-9681-685D4E5F1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94" y="1517027"/>
            <a:ext cx="10138807" cy="5155235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61499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8B90-E090-4298-9D5C-511841DA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Gemini EP Work Group Operating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8C471-4D83-4464-9D06-92B4C2A6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25694"/>
            <a:ext cx="10515600" cy="609671"/>
          </a:xfrm>
        </p:spPr>
        <p:txBody>
          <a:bodyPr/>
          <a:lstStyle/>
          <a:p>
            <a:pPr marL="1828800" indent="-1828800">
              <a:buNone/>
              <a:tabLst>
                <a:tab pos="1828800" algn="l"/>
              </a:tabLst>
            </a:pPr>
            <a:r>
              <a:rPr lang="en-US" dirty="0"/>
              <a:t>Core principles for how the group will achieve its objective: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90981-550B-47EB-9699-34AA00C3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Gemini SES MDI SDPi+FHIR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9D3A5-D197-41D9-97DF-7675D08F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847263-B3A8-4A16-8929-2716BB0AE31B}"/>
              </a:ext>
            </a:extLst>
          </p:cNvPr>
          <p:cNvSpPr txBox="1">
            <a:spLocks/>
          </p:cNvSpPr>
          <p:nvPr/>
        </p:nvSpPr>
        <p:spPr>
          <a:xfrm>
            <a:off x="1545405" y="1701777"/>
            <a:ext cx="10515600" cy="60967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0" indent="-2743200">
              <a:buFont typeface="Arial" panose="020B0604020202020204" pitchFamily="34" charset="0"/>
              <a:buNone/>
              <a:tabLst>
                <a:tab pos="2286000" algn="l"/>
              </a:tabLst>
            </a:pPr>
            <a:r>
              <a:rPr lang="en-US" b="1" dirty="0">
                <a:solidFill>
                  <a:srgbClr val="0070C0"/>
                </a:solidFill>
              </a:rPr>
              <a:t>Open</a:t>
            </a:r>
            <a:r>
              <a:rPr lang="en-US" dirty="0"/>
              <a:t>		Operates under IHE-HL7 Governance but no firewalls, up-front membership requirements, publicly viewable / transparent, etc.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67191B-1917-450A-BD43-FB1CDB05F46A}"/>
              </a:ext>
            </a:extLst>
          </p:cNvPr>
          <p:cNvSpPr txBox="1">
            <a:spLocks/>
          </p:cNvSpPr>
          <p:nvPr/>
        </p:nvSpPr>
        <p:spPr>
          <a:xfrm>
            <a:off x="1545405" y="2446643"/>
            <a:ext cx="10515600" cy="775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0" indent="-2286000">
              <a:buFont typeface="Arial" panose="020B0604020202020204" pitchFamily="34" charset="0"/>
              <a:buNone/>
              <a:tabLst>
                <a:tab pos="1828800" algn="l"/>
              </a:tabLst>
            </a:pPr>
            <a:r>
              <a:rPr lang="en-US" sz="2400" b="1" dirty="0">
                <a:solidFill>
                  <a:srgbClr val="0070C0"/>
                </a:solidFill>
              </a:rPr>
              <a:t>Consensus			</a:t>
            </a:r>
            <a:r>
              <a:rPr lang="en-US" sz="2400" dirty="0"/>
              <a:t>Agreement of those who care, silence of those who don’t  </a:t>
            </a:r>
          </a:p>
          <a:p>
            <a:pPr marL="2286000" indent="-2286000">
              <a:spcBef>
                <a:spcPts val="0"/>
              </a:spcBef>
              <a:buFont typeface="Arial" panose="020B0604020202020204" pitchFamily="34" charset="0"/>
              <a:buNone/>
              <a:tabLst>
                <a:tab pos="1828800" algn="l"/>
              </a:tabLst>
            </a:pPr>
            <a:r>
              <a:rPr lang="en-US" sz="2200" i="1" dirty="0"/>
              <a:t>				</a:t>
            </a:r>
            <a:r>
              <a:rPr lang="en-US" sz="2000" i="1" dirty="0"/>
              <a:t>(Requires participation of the appropriate stakeholder experts!)</a:t>
            </a:r>
            <a:endParaRPr lang="en-US" i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C19765-F757-4C03-9DFC-190C1DC122ED}"/>
              </a:ext>
            </a:extLst>
          </p:cNvPr>
          <p:cNvSpPr txBox="1">
            <a:spLocks/>
          </p:cNvSpPr>
          <p:nvPr/>
        </p:nvSpPr>
        <p:spPr>
          <a:xfrm>
            <a:off x="1545405" y="3356977"/>
            <a:ext cx="10515600" cy="609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indent="-1828800">
              <a:buFont typeface="Arial" panose="020B0604020202020204" pitchFamily="34" charset="0"/>
              <a:buNone/>
              <a:tabLst>
                <a:tab pos="2286000" algn="l"/>
              </a:tabLst>
            </a:pPr>
            <a:r>
              <a:rPr lang="en-US" sz="2200" b="1" dirty="0">
                <a:solidFill>
                  <a:srgbClr val="0070C0"/>
                </a:solidFill>
              </a:rPr>
              <a:t>SES Standards			</a:t>
            </a:r>
            <a:r>
              <a:rPr lang="en-US" sz="2200" dirty="0"/>
              <a:t>Application of existing “foundational” standards (e.g., 80001-1) </a:t>
            </a:r>
            <a:r>
              <a:rPr lang="en-US" dirty="0"/>
              <a:t>	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F4F444-F674-4367-8263-1212F7AADAAF}"/>
              </a:ext>
            </a:extLst>
          </p:cNvPr>
          <p:cNvSpPr txBox="1">
            <a:spLocks/>
          </p:cNvSpPr>
          <p:nvPr/>
        </p:nvSpPr>
        <p:spPr>
          <a:xfrm>
            <a:off x="1545405" y="4101843"/>
            <a:ext cx="10515600" cy="609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0" indent="-2286000">
              <a:buFont typeface="Arial" panose="020B0604020202020204" pitchFamily="34" charset="0"/>
              <a:buNone/>
              <a:tabLst>
                <a:tab pos="2286000" algn="l"/>
              </a:tabLst>
            </a:pPr>
            <a:r>
              <a:rPr lang="en-US" sz="2200" b="1" dirty="0">
                <a:solidFill>
                  <a:srgbClr val="0070C0"/>
                </a:solidFill>
              </a:rPr>
              <a:t>MDI Standards		</a:t>
            </a:r>
            <a:r>
              <a:rPr lang="en-US" sz="2200" dirty="0"/>
              <a:t>Application focus is on the SDC/SDPi+FHIR standards framework</a:t>
            </a:r>
            <a:r>
              <a:rPr lang="en-US" dirty="0"/>
              <a:t>	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36DB98-0ADA-4484-97AD-148A95CDCFE2}"/>
              </a:ext>
            </a:extLst>
          </p:cNvPr>
          <p:cNvSpPr txBox="1">
            <a:spLocks/>
          </p:cNvSpPr>
          <p:nvPr/>
        </p:nvSpPr>
        <p:spPr>
          <a:xfrm>
            <a:off x="1545405" y="4846709"/>
            <a:ext cx="10515600" cy="609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0" indent="-2286000">
              <a:buFont typeface="Arial" panose="020B0604020202020204" pitchFamily="34" charset="0"/>
              <a:buNone/>
              <a:tabLst>
                <a:tab pos="2286000" algn="l"/>
              </a:tabLst>
            </a:pPr>
            <a:r>
              <a:rPr lang="en-US" sz="2200" b="1" dirty="0">
                <a:solidFill>
                  <a:srgbClr val="0070C0"/>
                </a:solidFill>
              </a:rPr>
              <a:t>SES Requirements		</a:t>
            </a:r>
            <a:r>
              <a:rPr lang="en-US" sz="2200" dirty="0"/>
              <a:t>Guidance will focus on specific, testable requirements</a:t>
            </a:r>
            <a:r>
              <a:rPr lang="en-US" dirty="0"/>
              <a:t>	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F210AB-6528-40FB-AB30-7D9B29D7BFC7}"/>
              </a:ext>
            </a:extLst>
          </p:cNvPr>
          <p:cNvSpPr txBox="1">
            <a:spLocks/>
          </p:cNvSpPr>
          <p:nvPr/>
        </p:nvSpPr>
        <p:spPr>
          <a:xfrm>
            <a:off x="1545405" y="5591573"/>
            <a:ext cx="10515600" cy="783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0" indent="-2743200">
              <a:buFont typeface="Arial" panose="020B0604020202020204" pitchFamily="34" charset="0"/>
              <a:buNone/>
              <a:tabLst>
                <a:tab pos="2286000" algn="l"/>
              </a:tabLst>
            </a:pPr>
            <a:r>
              <a:rPr lang="en-US" sz="2200" b="1" dirty="0">
                <a:solidFill>
                  <a:srgbClr val="0070C0"/>
                </a:solidFill>
              </a:rPr>
              <a:t>Total Product Life Cycle	</a:t>
            </a:r>
            <a:r>
              <a:rPr lang="en-US" sz="2200" dirty="0"/>
              <a:t>Pathway will include the entire lifecycle from concept to market to implementation to use to decommissioning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0959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8F38D-1AB1-482C-AAF8-D42FD84B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Gemini EP Process &amp; Deliverable “Artifacts”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C710B-6C6C-4E9B-B31C-766BDAAF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lowchart: Internal Storage 5">
            <a:extLst>
              <a:ext uri="{FF2B5EF4-FFF2-40B4-BE49-F238E27FC236}">
                <a16:creationId xmlns:a16="http://schemas.microsoft.com/office/drawing/2014/main" id="{4BE08F1A-09A8-4F51-A470-DFD3E5F7F4D1}"/>
              </a:ext>
            </a:extLst>
          </p:cNvPr>
          <p:cNvSpPr/>
          <p:nvPr/>
        </p:nvSpPr>
        <p:spPr>
          <a:xfrm>
            <a:off x="3421294" y="3128481"/>
            <a:ext cx="2255178" cy="883577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Topics of Interest Table </a:t>
            </a:r>
          </a:p>
        </p:txBody>
      </p:sp>
      <p:sp>
        <p:nvSpPr>
          <p:cNvPr id="7" name="Flowchart: Multidocument 6">
            <a:extLst>
              <a:ext uri="{FF2B5EF4-FFF2-40B4-BE49-F238E27FC236}">
                <a16:creationId xmlns:a16="http://schemas.microsoft.com/office/drawing/2014/main" id="{0FD62CCB-4196-4709-B13F-47FA50BBCADB}"/>
              </a:ext>
            </a:extLst>
          </p:cNvPr>
          <p:cNvSpPr/>
          <p:nvPr/>
        </p:nvSpPr>
        <p:spPr>
          <a:xfrm>
            <a:off x="4381928" y="4366516"/>
            <a:ext cx="1551398" cy="1541123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Topic Discussion Pages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C2A3C3-0D88-499F-B3D0-BFD25930B656}"/>
              </a:ext>
            </a:extLst>
          </p:cNvPr>
          <p:cNvCxnSpPr/>
          <p:nvPr/>
        </p:nvCxnSpPr>
        <p:spPr>
          <a:xfrm>
            <a:off x="4024901" y="4109663"/>
            <a:ext cx="236306" cy="2928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C19B00F1-CD9D-4E6C-A5BB-7667AD2B5CDA}"/>
              </a:ext>
            </a:extLst>
          </p:cNvPr>
          <p:cNvSpPr/>
          <p:nvPr/>
        </p:nvSpPr>
        <p:spPr>
          <a:xfrm>
            <a:off x="6929920" y="3128481"/>
            <a:ext cx="1217488" cy="88357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Topic Resolution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8D36E6-83B8-4FE4-A5BA-CFB97CD3F2AC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676472" y="3570270"/>
            <a:ext cx="12534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1A8D3B-8096-49E6-9B1A-78DF08CE0FB6}"/>
              </a:ext>
            </a:extLst>
          </p:cNvPr>
          <p:cNvCxnSpPr>
            <a:cxnSpLocks/>
          </p:cNvCxnSpPr>
          <p:nvPr/>
        </p:nvCxnSpPr>
        <p:spPr>
          <a:xfrm flipV="1">
            <a:off x="5977847" y="3784455"/>
            <a:ext cx="916113" cy="6693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Multidocument 17">
            <a:extLst>
              <a:ext uri="{FF2B5EF4-FFF2-40B4-BE49-F238E27FC236}">
                <a16:creationId xmlns:a16="http://schemas.microsoft.com/office/drawing/2014/main" id="{A14673BA-B946-46BE-B139-A24521AD67B5}"/>
              </a:ext>
            </a:extLst>
          </p:cNvPr>
          <p:cNvSpPr/>
          <p:nvPr/>
        </p:nvSpPr>
        <p:spPr>
          <a:xfrm>
            <a:off x="943510" y="3160089"/>
            <a:ext cx="1551398" cy="1541123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Meeting Discussion Notes</a:t>
            </a:r>
          </a:p>
        </p:txBody>
      </p:sp>
      <p:sp>
        <p:nvSpPr>
          <p:cNvPr id="21" name="Flowchart: Multidocument 20">
            <a:extLst>
              <a:ext uri="{FF2B5EF4-FFF2-40B4-BE49-F238E27FC236}">
                <a16:creationId xmlns:a16="http://schemas.microsoft.com/office/drawing/2014/main" id="{1B0EDFE5-3773-498B-AECD-0F9275EA6913}"/>
              </a:ext>
            </a:extLst>
          </p:cNvPr>
          <p:cNvSpPr/>
          <p:nvPr/>
        </p:nvSpPr>
        <p:spPr>
          <a:xfrm>
            <a:off x="9416265" y="3013893"/>
            <a:ext cx="1551398" cy="1541123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Formalized in SES+MDI Artifacts</a:t>
            </a:r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218241CB-291F-48CE-BF3A-6D66C32CB614}"/>
              </a:ext>
            </a:extLst>
          </p:cNvPr>
          <p:cNvSpPr/>
          <p:nvPr/>
        </p:nvSpPr>
        <p:spPr>
          <a:xfrm>
            <a:off x="1125876" y="1273995"/>
            <a:ext cx="1186665" cy="1063376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hought Bubble: Cloud 22">
            <a:extLst>
              <a:ext uri="{FF2B5EF4-FFF2-40B4-BE49-F238E27FC236}">
                <a16:creationId xmlns:a16="http://schemas.microsoft.com/office/drawing/2014/main" id="{79FF082B-8CA9-4878-B136-C024E7230671}"/>
              </a:ext>
            </a:extLst>
          </p:cNvPr>
          <p:cNvSpPr/>
          <p:nvPr/>
        </p:nvSpPr>
        <p:spPr>
          <a:xfrm>
            <a:off x="2312541" y="873303"/>
            <a:ext cx="1930686" cy="751618"/>
          </a:xfrm>
          <a:prstGeom prst="cloudCallout">
            <a:avLst>
              <a:gd name="adj1" fmla="val -53294"/>
              <a:gd name="adj2" fmla="val 71385"/>
            </a:avLst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70C0"/>
                </a:solidFill>
              </a:rPr>
              <a:t>Hmmmm</a:t>
            </a:r>
            <a:r>
              <a:rPr lang="en-US" dirty="0"/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CB2A2C-32BD-4748-9E57-45A6D777B7BA}"/>
              </a:ext>
            </a:extLst>
          </p:cNvPr>
          <p:cNvCxnSpPr>
            <a:cxnSpLocks/>
          </p:cNvCxnSpPr>
          <p:nvPr/>
        </p:nvCxnSpPr>
        <p:spPr>
          <a:xfrm>
            <a:off x="1720921" y="2409290"/>
            <a:ext cx="0" cy="6788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CD05632-AB9A-4088-8EAC-4A0492E2794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530868" y="3570270"/>
            <a:ext cx="8904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D90803-85DA-4233-A3A8-AC4930480F37}"/>
              </a:ext>
            </a:extLst>
          </p:cNvPr>
          <p:cNvCxnSpPr>
            <a:cxnSpLocks/>
          </p:cNvCxnSpPr>
          <p:nvPr/>
        </p:nvCxnSpPr>
        <p:spPr>
          <a:xfrm>
            <a:off x="2602787" y="4109663"/>
            <a:ext cx="1640440" cy="7996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6A37198-757C-48A8-9EDC-8E3DEC008C3B}"/>
              </a:ext>
            </a:extLst>
          </p:cNvPr>
          <p:cNvCxnSpPr>
            <a:cxnSpLocks/>
          </p:cNvCxnSpPr>
          <p:nvPr/>
        </p:nvCxnSpPr>
        <p:spPr>
          <a:xfrm>
            <a:off x="8306656" y="3570270"/>
            <a:ext cx="9863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73A45AD-6ABB-49CD-BEAF-D41429913E18}"/>
              </a:ext>
            </a:extLst>
          </p:cNvPr>
          <p:cNvSpPr txBox="1"/>
          <p:nvPr/>
        </p:nvSpPr>
        <p:spPr>
          <a:xfrm>
            <a:off x="5718424" y="1423978"/>
            <a:ext cx="53477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All content is captured &amp; publicly available at …</a:t>
            </a:r>
          </a:p>
          <a:p>
            <a:endParaRPr lang="en-US" sz="1050" dirty="0">
              <a:solidFill>
                <a:srgbClr val="0070C0"/>
              </a:solidFill>
            </a:endParaRPr>
          </a:p>
          <a:p>
            <a:pPr lvl="1"/>
            <a:r>
              <a:rPr lang="en-US" b="1" i="1" dirty="0">
                <a:solidFill>
                  <a:srgbClr val="0070C0"/>
                </a:solidFill>
                <a:hlinkClick r:id="rId2"/>
              </a:rPr>
              <a:t>https://confluence.hl7.org/display/GP/Pathway+to+an+Ecosystem+of+Plug-and-Trust+Products</a:t>
            </a:r>
            <a:r>
              <a:rPr lang="en-US" b="1" i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D83623-D5D5-43B8-BE08-DBDF0507FC84}"/>
              </a:ext>
            </a:extLst>
          </p:cNvPr>
          <p:cNvSpPr txBox="1"/>
          <p:nvPr/>
        </p:nvSpPr>
        <p:spPr>
          <a:xfrm>
            <a:off x="9292975" y="4688581"/>
            <a:ext cx="17731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(See subsequent section for details on “artifacts”)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B81052-3E3F-4508-9546-7EBDD03B7DC5}"/>
              </a:ext>
            </a:extLst>
          </p:cNvPr>
          <p:cNvSpPr txBox="1"/>
          <p:nvPr/>
        </p:nvSpPr>
        <p:spPr>
          <a:xfrm>
            <a:off x="6634537" y="4103806"/>
            <a:ext cx="21832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Consensus statement with specific requirements + guidelines, and where they will be implemented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3FB3B4C-108D-4AF3-ADD8-4B36514867B9}"/>
              </a:ext>
            </a:extLst>
          </p:cNvPr>
          <p:cNvCxnSpPr>
            <a:cxnSpLocks/>
          </p:cNvCxnSpPr>
          <p:nvPr/>
        </p:nvCxnSpPr>
        <p:spPr>
          <a:xfrm flipV="1">
            <a:off x="4454061" y="4103806"/>
            <a:ext cx="230955" cy="2986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0DFDBD9-4381-4CB8-80D3-666CB7E1180B}"/>
              </a:ext>
            </a:extLst>
          </p:cNvPr>
          <p:cNvSpPr txBox="1"/>
          <p:nvPr/>
        </p:nvSpPr>
        <p:spPr>
          <a:xfrm>
            <a:off x="5570769" y="5980609"/>
            <a:ext cx="6260120" cy="72327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</a:rPr>
              <a:t>Gemini “</a:t>
            </a:r>
            <a:r>
              <a:rPr lang="en-US" dirty="0" err="1">
                <a:solidFill>
                  <a:srgbClr val="0070C0"/>
                </a:solidFill>
              </a:rPr>
              <a:t>sdpi-fhir</a:t>
            </a:r>
            <a:r>
              <a:rPr lang="en-US" dirty="0">
                <a:solidFill>
                  <a:srgbClr val="0070C0"/>
                </a:solidFill>
              </a:rPr>
              <a:t>” </a:t>
            </a:r>
            <a:r>
              <a:rPr lang="en-US" dirty="0" err="1">
                <a:solidFill>
                  <a:srgbClr val="0070C0"/>
                </a:solidFill>
              </a:rPr>
              <a:t>Github</a:t>
            </a:r>
            <a:r>
              <a:rPr lang="en-US" dirty="0">
                <a:solidFill>
                  <a:srgbClr val="0070C0"/>
                </a:solidFill>
              </a:rPr>
              <a:t> repository folders provided @</a:t>
            </a:r>
            <a:endParaRPr lang="en-US" sz="1050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  <a:hlinkClick r:id="rId3"/>
              </a:rPr>
              <a:t>github.com/IHE/</a:t>
            </a:r>
            <a:r>
              <a:rPr lang="en-US" dirty="0" err="1">
                <a:solidFill>
                  <a:srgbClr val="0070C0"/>
                </a:solidFill>
                <a:hlinkClick r:id="rId3"/>
              </a:rPr>
              <a:t>sdpi-fhir</a:t>
            </a:r>
            <a:r>
              <a:rPr lang="en-US" dirty="0">
                <a:solidFill>
                  <a:srgbClr val="0070C0"/>
                </a:solidFill>
                <a:hlinkClick r:id="rId3"/>
              </a:rPr>
              <a:t>/tree/master/Ecosystem Pathway 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72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8" grpId="0" animBg="1"/>
      <p:bldP spid="21" grpId="0" animBg="1"/>
      <p:bldP spid="23" grpId="0" animBg="1"/>
      <p:bldP spid="38" grpId="0"/>
      <p:bldP spid="39" grpId="0"/>
      <p:bldP spid="40" grpId="0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8F38D-1AB1-482C-AAF8-D42FD84B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Gemini EP “Topics of Interest”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C710B-6C6C-4E9B-B31C-766BDAAF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A82FC-17B7-4A51-84EA-F2FC3364CC9F}"/>
              </a:ext>
            </a:extLst>
          </p:cNvPr>
          <p:cNvSpPr txBox="1"/>
          <p:nvPr/>
        </p:nvSpPr>
        <p:spPr>
          <a:xfrm>
            <a:off x="6945330" y="1239995"/>
            <a:ext cx="5198724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Topic “row” created </a:t>
            </a:r>
            <a:r>
              <a:rPr lang="en-US" i="1" dirty="0">
                <a:solidFill>
                  <a:srgbClr val="0070C0"/>
                </a:solidFill>
              </a:rPr>
              <a:t>(need Confluence </a:t>
            </a:r>
            <a:r>
              <a:rPr lang="en-US" i="1" dirty="0" err="1">
                <a:solidFill>
                  <a:srgbClr val="0070C0"/>
                </a:solidFill>
              </a:rPr>
              <a:t>acc’t</a:t>
            </a:r>
            <a:r>
              <a:rPr lang="en-US" i="1" dirty="0">
                <a:solidFill>
                  <a:srgbClr val="0070C0"/>
                </a:solidFill>
              </a:rPr>
              <a:t>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Short “Topic: …“ name created</a:t>
            </a:r>
            <a:r>
              <a:rPr lang="en-US" dirty="0">
                <a:solidFill>
                  <a:srgbClr val="0070C0"/>
                </a:solidFill>
              </a:rPr>
              <a:t>; proposal Date &amp; Proposer(s) w/ Interested Parties &amp; Synopsis created; Status=“initiating”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EP group review &amp; acceptance</a:t>
            </a:r>
            <a:r>
              <a:rPr lang="en-US" dirty="0">
                <a:solidFill>
                  <a:srgbClr val="0070C0"/>
                </a:solidFill>
              </a:rPr>
              <a:t>; Priority &amp; Lead(s) set, sub “Topic Discussion” page created and linked to Topic text; Status=“discussing”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Lead(s) </a:t>
            </a:r>
            <a:r>
              <a:rPr lang="en-US" dirty="0">
                <a:solidFill>
                  <a:srgbClr val="0070C0"/>
                </a:solidFill>
              </a:rPr>
              <a:t>manage discussion and resolution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Priority</a:t>
            </a:r>
            <a:r>
              <a:rPr lang="en-US" dirty="0">
                <a:solidFill>
                  <a:srgbClr val="0070C0"/>
                </a:solidFill>
              </a:rPr>
              <a:t> indicates which topics the group needs to resolve first (synched with EP Roadmap)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Topic Resolution </a:t>
            </a:r>
            <a:r>
              <a:rPr lang="en-US" dirty="0">
                <a:solidFill>
                  <a:srgbClr val="0070C0"/>
                </a:solidFill>
              </a:rPr>
              <a:t>is memorialized at the top of its specific discussion page &amp; status updated to the </a:t>
            </a:r>
            <a:r>
              <a:rPr lang="en-US" dirty="0" err="1">
                <a:solidFill>
                  <a:srgbClr val="0070C0"/>
                </a:solidFill>
              </a:rPr>
              <a:t>ToI</a:t>
            </a:r>
            <a:r>
              <a:rPr lang="en-US" dirty="0">
                <a:solidFill>
                  <a:srgbClr val="0070C0"/>
                </a:solidFill>
              </a:rPr>
              <a:t> Table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Resolutions</a:t>
            </a:r>
            <a:r>
              <a:rPr lang="en-US" dirty="0">
                <a:solidFill>
                  <a:srgbClr val="0070C0"/>
                </a:solidFill>
              </a:rPr>
              <a:t> include which EP “artifacts” are to be created and updated as a result of the discussion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7BBEC4-37B8-4C80-815B-F389962644F3}"/>
              </a:ext>
            </a:extLst>
          </p:cNvPr>
          <p:cNvSpPr txBox="1"/>
          <p:nvPr/>
        </p:nvSpPr>
        <p:spPr>
          <a:xfrm>
            <a:off x="6779446" y="6478395"/>
            <a:ext cx="360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>
                <a:hlinkClick r:id="rId2"/>
              </a:rPr>
              <a:t>See EP “Topics of Interest” Table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56646A-91F5-4194-B4AA-785D9F1939C7}"/>
              </a:ext>
            </a:extLst>
          </p:cNvPr>
          <p:cNvGrpSpPr>
            <a:grpSpLocks noChangeAspect="1"/>
          </p:cNvGrpSpPr>
          <p:nvPr/>
        </p:nvGrpSpPr>
        <p:grpSpPr>
          <a:xfrm>
            <a:off x="432896" y="821836"/>
            <a:ext cx="3247707" cy="1909791"/>
            <a:chOff x="3421294" y="3128481"/>
            <a:chExt cx="4726114" cy="2779158"/>
          </a:xfrm>
        </p:grpSpPr>
        <p:sp>
          <p:nvSpPr>
            <p:cNvPr id="18" name="Flowchart: Internal Storage 17">
              <a:extLst>
                <a:ext uri="{FF2B5EF4-FFF2-40B4-BE49-F238E27FC236}">
                  <a16:creationId xmlns:a16="http://schemas.microsoft.com/office/drawing/2014/main" id="{0637AF53-79AD-4501-B09B-F48014E45BD9}"/>
                </a:ext>
              </a:extLst>
            </p:cNvPr>
            <p:cNvSpPr/>
            <p:nvPr/>
          </p:nvSpPr>
          <p:spPr>
            <a:xfrm>
              <a:off x="3421294" y="3128481"/>
              <a:ext cx="2255178" cy="883577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Topics of Interest Table </a:t>
              </a:r>
            </a:p>
          </p:txBody>
        </p:sp>
        <p:sp>
          <p:nvSpPr>
            <p:cNvPr id="19" name="Flowchart: Multidocument 18">
              <a:extLst>
                <a:ext uri="{FF2B5EF4-FFF2-40B4-BE49-F238E27FC236}">
                  <a16:creationId xmlns:a16="http://schemas.microsoft.com/office/drawing/2014/main" id="{1009C2C8-189C-4101-AF65-25C8F85D0E07}"/>
                </a:ext>
              </a:extLst>
            </p:cNvPr>
            <p:cNvSpPr/>
            <p:nvPr/>
          </p:nvSpPr>
          <p:spPr>
            <a:xfrm>
              <a:off x="4381928" y="4366516"/>
              <a:ext cx="1551398" cy="1541123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Topic Discussion Pages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113ED80-D218-4398-A1C8-9749BB418537}"/>
                </a:ext>
              </a:extLst>
            </p:cNvPr>
            <p:cNvCxnSpPr/>
            <p:nvPr/>
          </p:nvCxnSpPr>
          <p:spPr>
            <a:xfrm>
              <a:off x="4024901" y="4109663"/>
              <a:ext cx="236306" cy="292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Document 20">
              <a:extLst>
                <a:ext uri="{FF2B5EF4-FFF2-40B4-BE49-F238E27FC236}">
                  <a16:creationId xmlns:a16="http://schemas.microsoft.com/office/drawing/2014/main" id="{2F866C8B-6AFF-4F30-85AD-7BDDA91C02BA}"/>
                </a:ext>
              </a:extLst>
            </p:cNvPr>
            <p:cNvSpPr/>
            <p:nvPr/>
          </p:nvSpPr>
          <p:spPr>
            <a:xfrm>
              <a:off x="6929920" y="3128481"/>
              <a:ext cx="1217488" cy="883577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Topic Resolution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7CAE25B-F3AB-4E1E-B788-EF076D26FE86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>
            <a:xfrm>
              <a:off x="5676472" y="3570270"/>
              <a:ext cx="125344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32C0F78-6625-458B-881D-50408B7196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7847" y="3784455"/>
              <a:ext cx="916113" cy="6693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1140C7C-1825-4461-A746-9BF19F333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4061" y="4103806"/>
              <a:ext cx="230955" cy="2986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D1E63A-7A3B-4D6E-962D-86B9AD5E6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0" y="2912157"/>
            <a:ext cx="6613001" cy="3772745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0273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39C7-EB00-497E-BA01-4AF7BA7E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Gemini EP Roadmap Development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D95BC-FA3E-4E6B-AA12-D19139741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Gemini SES MDI SDPi+FHIR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32005-056B-44C6-8408-7A3F8CD5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E06C8-FA15-401B-8833-CA5649D69A22}"/>
              </a:ext>
            </a:extLst>
          </p:cNvPr>
          <p:cNvSpPr txBox="1"/>
          <p:nvPr/>
        </p:nvSpPr>
        <p:spPr>
          <a:xfrm>
            <a:off x="1016000" y="1326776"/>
            <a:ext cx="10590306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0070C0"/>
                </a:solidFill>
              </a:rPr>
              <a:t>Ecosystem Pathway Roadmap to be developed …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3+ Year Window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Major product pathway milestones including </a:t>
            </a:r>
            <a:r>
              <a:rPr lang="en-US" sz="2000" b="1" i="1" dirty="0">
                <a:solidFill>
                  <a:srgbClr val="0070C0"/>
                </a:solidFill>
              </a:rPr>
              <a:t>1</a:t>
            </a:r>
            <a:r>
              <a:rPr lang="en-US" sz="2000" b="1" i="1" baseline="30000" dirty="0">
                <a:solidFill>
                  <a:srgbClr val="0070C0"/>
                </a:solidFill>
              </a:rPr>
              <a:t>st</a:t>
            </a:r>
            <a:r>
              <a:rPr lang="en-US" sz="2000" b="1" i="1" dirty="0">
                <a:solidFill>
                  <a:srgbClr val="0070C0"/>
                </a:solidFill>
              </a:rPr>
              <a:t> product Conformity Assessment “RR” test report capability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Factor in “priorities” / resolutions / artifacts from “Topics of Interest” discussions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Coordinate with other roadmap workstreams, including MDI Technical (SDC/SDPi+FHIR and MDIRA profile specifications), CA &amp; Tooling, Testing (CAT &amp; PAT) &amp; Demo &amp; Educational/ Workshop events, etc.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See also “Requirements &amp; Guidance” section below</a:t>
            </a:r>
          </a:p>
        </p:txBody>
      </p:sp>
    </p:spTree>
    <p:extLst>
      <p:ext uri="{BB962C8B-B14F-4D97-AF65-F5344CB8AC3E}">
        <p14:creationId xmlns:p14="http://schemas.microsoft.com/office/powerpoint/2010/main" val="685735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BAB3-FC2B-4EDF-81B1-04882F86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1012036" cy="217951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Gemini SES+MDI / Ecosystem Pathway – 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i="1" dirty="0">
                <a:solidFill>
                  <a:srgbClr val="0070C0"/>
                </a:solidFill>
              </a:rPr>
              <a:t>SES Standards Landscape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8EF34-0F94-42A6-A251-D037D2CDB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EP effort does not start from scratch with a blank slate – there are a core set of foundational standards and specifications – both MDI and SES – that are to be evaluated and appropriately applied.  Understanding this standards landscape context significantly focuses the work of the group!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DFBDE-DFB6-4AB1-B4DE-DA6B2C96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 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AA3B-90CA-4F4A-82C4-C1FFD9C6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48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72325</TotalTime>
  <Words>3543</Words>
  <Application>Microsoft Office PowerPoint</Application>
  <PresentationFormat>Widescreen</PresentationFormat>
  <Paragraphs>415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Wingdings</vt:lpstr>
      <vt:lpstr>Office Theme</vt:lpstr>
      <vt:lpstr>Tema di Office</vt:lpstr>
      <vt:lpstr>1_Office Theme</vt:lpstr>
      <vt:lpstr>4_Office Theme</vt:lpstr>
      <vt:lpstr>IHE-HL7 Gemini SES+MDI –  Ecosystem Pathway –  Foundations &amp; Operationalization</vt:lpstr>
      <vt:lpstr>Gemini SES+MDI  Ecosystem Pathway Operationalization</vt:lpstr>
      <vt:lpstr>Gemini SES+MDI / Ecosystem Pathway –  Developing Requirements &amp; Guidance</vt:lpstr>
      <vt:lpstr>Gemini EP Objective</vt:lpstr>
      <vt:lpstr>Gemini EP Work Group Operating Principles</vt:lpstr>
      <vt:lpstr>Gemini EP Process &amp; Deliverable “Artifacts”</vt:lpstr>
      <vt:lpstr>Gemini EP “Topics of Interest” Table</vt:lpstr>
      <vt:lpstr>Gemini EP Roadmap Development</vt:lpstr>
      <vt:lpstr>Gemini SES+MDI / Ecosystem Pathway –  SES Standards Landscape Context</vt:lpstr>
      <vt:lpstr>Gemini EP SES Standards Objective</vt:lpstr>
      <vt:lpstr>JWG7 SES “Temple” Diagram</vt:lpstr>
      <vt:lpstr>ISO/IEEE 11073 SDC MDI “Cathedral” Model</vt:lpstr>
      <vt:lpstr>Gemini SES+MDI “Hanging Gardens” Framework</vt:lpstr>
      <vt:lpstr>Gemini SES+MDI &amp; Ecosystem Pathway …</vt:lpstr>
      <vt:lpstr>Gemini EP SES Standards Landscape</vt:lpstr>
      <vt:lpstr>Gemini SES+MDI / Ecosystem Pathway –  Formalizing Requirements &amp; Guidance</vt:lpstr>
      <vt:lpstr>Gemini EP Formalizing Requirements &amp; Guidance</vt:lpstr>
      <vt:lpstr>IHE Devices Technical Framework:  SDPi Profiles Supplement</vt:lpstr>
      <vt:lpstr>SDPi Tour:  From Volume 1 to 2 to 3</vt:lpstr>
      <vt:lpstr>SDPi “RI” – Starter Model @ SES </vt:lpstr>
      <vt:lpstr>Next Step:  Requirements Interoperability Pilot</vt:lpstr>
      <vt:lpstr>Gemini EP – Application of SES Standards</vt:lpstr>
      <vt:lpstr>Gemini EP – Application of SES Standards</vt:lpstr>
      <vt:lpstr>Gemini EP Deliverables &amp; Artifacts</vt:lpstr>
      <vt:lpstr>Gemini SES+MDI / Ecosystem Pathway –  Role of the IEEE 11073-1070x PKP’s</vt:lpstr>
      <vt:lpstr>Gemini EP Role of 11073 PKP Standards</vt:lpstr>
      <vt:lpstr>Gemini EP Role of 11073 PKP Standards</vt:lpstr>
      <vt:lpstr>Gemini EP Role of 11073 PKP Standards</vt:lpstr>
      <vt:lpstr>Gemini EP From PKPs to Product CA</vt:lpstr>
      <vt:lpstr>Gemini EP Role of 11073 PKP Standards</vt:lpstr>
      <vt:lpstr>Gemini EP – SES+MDI Trust Gap?</vt:lpstr>
      <vt:lpstr>IHE-HL7 Gemini SES+MDI –  Ecosystem Pathway –  Foundations &amp; Operationalization</vt:lpstr>
      <vt:lpstr>Additional Materials</vt:lpstr>
      <vt:lpstr>Updated Value of MDI Study  </vt:lpstr>
      <vt:lpstr>Gemini SES MDI –  SES Ecosystem Pathway Launch</vt:lpstr>
      <vt:lpstr>Gemini SES MDI – SES Ecosystem Pathway</vt:lpstr>
      <vt:lpstr>Gemini SES MDI – SES Ecosystem Pathway</vt:lpstr>
      <vt:lpstr>IHE Catalyst (formerly IHE EU/IHE Services)</vt:lpstr>
      <vt:lpstr>SDC Conformance Principles</vt:lpstr>
      <vt:lpstr>More detail is provided in …</vt:lpstr>
      <vt:lpstr>MedTech Regulatory Pathway –         Core to SDC/SDPi Specifications</vt:lpstr>
      <vt:lpstr>V-Model for Systems of MedTech Products</vt:lpstr>
      <vt:lpstr>MedTech Regulatory Pathway –         Core to SDC/SDPi Specifications</vt:lpstr>
      <vt:lpstr>MedTech Regulatory Pathway –         Core to SDC/SDPi Specifications</vt:lpstr>
      <vt:lpstr>MedTech Regulatory Pathway –         Core to SDC/SDPi Specifications</vt:lpstr>
      <vt:lpstr>AdvaMed Briefing 2021 (Marzenko)</vt:lpstr>
      <vt:lpstr>AdvaMed Briefing 2021 (Marzenko)</vt:lpstr>
      <vt:lpstr>AdvaMed Briefing 2021 (Marzenko)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HL7-IHE Gemini SES+MDI Ecosystem Pathway Operations</dc:title>
  <dc:creator>Todd Cooper</dc:creator>
  <cp:keywords>IEEE 11073 SDC, HL7 FHIR, IHE SDPi Safe Effective Secure, Medical Device Interoperability</cp:keywords>
  <cp:lastModifiedBy>Todd Cooper</cp:lastModifiedBy>
  <cp:revision>803</cp:revision>
  <cp:lastPrinted>2020-07-06T13:59:03Z</cp:lastPrinted>
  <dcterms:created xsi:type="dcterms:W3CDTF">2020-04-13T18:21:36Z</dcterms:created>
  <dcterms:modified xsi:type="dcterms:W3CDTF">2022-02-15T19:51:07Z</dcterms:modified>
</cp:coreProperties>
</file>